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vsd" ContentType="application/vnd.visio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tags/tag2.xml" ContentType="application/vnd.openxmlformats-officedocument.presentationml.tags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60" r:id="rId1"/>
  </p:sldMasterIdLst>
  <p:notesMasterIdLst>
    <p:notesMasterId r:id="rId47"/>
  </p:notesMasterIdLst>
  <p:handoutMasterIdLst>
    <p:handoutMasterId r:id="rId48"/>
  </p:handoutMasterIdLst>
  <p:sldIdLst>
    <p:sldId id="337" r:id="rId2"/>
    <p:sldId id="338" r:id="rId3"/>
    <p:sldId id="378" r:id="rId4"/>
    <p:sldId id="454" r:id="rId5"/>
    <p:sldId id="455" r:id="rId6"/>
    <p:sldId id="424" r:id="rId7"/>
    <p:sldId id="372" r:id="rId8"/>
    <p:sldId id="431" r:id="rId9"/>
    <p:sldId id="430" r:id="rId10"/>
    <p:sldId id="432" r:id="rId11"/>
    <p:sldId id="458" r:id="rId12"/>
    <p:sldId id="438" r:id="rId13"/>
    <p:sldId id="439" r:id="rId14"/>
    <p:sldId id="440" r:id="rId15"/>
    <p:sldId id="441" r:id="rId16"/>
    <p:sldId id="466" r:id="rId17"/>
    <p:sldId id="465" r:id="rId18"/>
    <p:sldId id="442" r:id="rId19"/>
    <p:sldId id="443" r:id="rId20"/>
    <p:sldId id="459" r:id="rId21"/>
    <p:sldId id="463" r:id="rId22"/>
    <p:sldId id="433" r:id="rId23"/>
    <p:sldId id="434" r:id="rId24"/>
    <p:sldId id="435" r:id="rId25"/>
    <p:sldId id="426" r:id="rId26"/>
    <p:sldId id="437" r:id="rId27"/>
    <p:sldId id="460" r:id="rId28"/>
    <p:sldId id="445" r:id="rId29"/>
    <p:sldId id="446" r:id="rId30"/>
    <p:sldId id="447" r:id="rId31"/>
    <p:sldId id="448" r:id="rId32"/>
    <p:sldId id="468" r:id="rId33"/>
    <p:sldId id="464" r:id="rId34"/>
    <p:sldId id="393" r:id="rId35"/>
    <p:sldId id="367" r:id="rId36"/>
    <p:sldId id="419" r:id="rId37"/>
    <p:sldId id="377" r:id="rId38"/>
    <p:sldId id="461" r:id="rId39"/>
    <p:sldId id="395" r:id="rId40"/>
    <p:sldId id="467" r:id="rId41"/>
    <p:sldId id="456" r:id="rId42"/>
    <p:sldId id="397" r:id="rId43"/>
    <p:sldId id="398" r:id="rId44"/>
    <p:sldId id="450" r:id="rId45"/>
    <p:sldId id="451" r:id="rId46"/>
  </p:sldIdLst>
  <p:sldSz cx="9906000" cy="6858000" type="A4"/>
  <p:notesSz cx="7102475" cy="10234613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C2D9"/>
    <a:srgbClr val="E5B9B5"/>
    <a:srgbClr val="92D050"/>
    <a:srgbClr val="8DB1E2"/>
    <a:srgbClr val="9966FF"/>
    <a:srgbClr val="FF7C80"/>
    <a:srgbClr val="FF9999"/>
    <a:srgbClr val="FF3300"/>
    <a:srgbClr val="DBE7FB"/>
    <a:srgbClr val="00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979" autoAdjust="0"/>
    <p:restoredTop sz="92421" autoAdjust="0"/>
  </p:normalViewPr>
  <p:slideViewPr>
    <p:cSldViewPr snapToGrid="0">
      <p:cViewPr varScale="1">
        <p:scale>
          <a:sx n="74" d="100"/>
          <a:sy n="74" d="100"/>
        </p:scale>
        <p:origin x="1194" y="84"/>
      </p:cViewPr>
      <p:guideLst>
        <p:guide orient="horz" pos="2160"/>
        <p:guide pos="3120"/>
      </p:guideLst>
    </p:cSldViewPr>
  </p:slideViewPr>
  <p:outlineViewPr>
    <p:cViewPr>
      <p:scale>
        <a:sx n="33" d="100"/>
        <a:sy n="33" d="100"/>
      </p:scale>
      <p:origin x="0" y="8472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2.e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image" Target="../media/image60.emf"/><Relationship Id="rId1" Type="http://schemas.openxmlformats.org/officeDocument/2006/relationships/image" Target="../media/image59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4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077627" cy="5125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531" tIns="49766" rIns="99531" bIns="49766" numCol="1" anchor="t" anchorCtr="0" compatLnSpc="1">
            <a:prstTxWarp prst="textNoShape">
              <a:avLst/>
            </a:prstTxWarp>
          </a:bodyPr>
          <a:lstStyle>
            <a:lvl1pPr defTabSz="994855"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344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3151" y="1"/>
            <a:ext cx="3077627" cy="5125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531" tIns="49766" rIns="99531" bIns="49766" numCol="1" anchor="t" anchorCtr="0" compatLnSpc="1">
            <a:prstTxWarp prst="textNoShape">
              <a:avLst/>
            </a:prstTxWarp>
          </a:bodyPr>
          <a:lstStyle>
            <a:lvl1pPr algn="r" defTabSz="994855"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345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0355"/>
            <a:ext cx="3077627" cy="5125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531" tIns="49766" rIns="99531" bIns="49766" numCol="1" anchor="b" anchorCtr="0" compatLnSpc="1">
            <a:prstTxWarp prst="textNoShape">
              <a:avLst/>
            </a:prstTxWarp>
          </a:bodyPr>
          <a:lstStyle>
            <a:lvl1pPr defTabSz="994855"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345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3151" y="9720355"/>
            <a:ext cx="3077627" cy="5125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531" tIns="49766" rIns="99531" bIns="49766" numCol="1" anchor="b" anchorCtr="0" compatLnSpc="1">
            <a:prstTxWarp prst="textNoShape">
              <a:avLst/>
            </a:prstTxWarp>
          </a:bodyPr>
          <a:lstStyle>
            <a:lvl1pPr algn="r" defTabSz="994855"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fld id="{1788D044-40C9-45DE-8CF1-CE1DBA1043C9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41281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062348" cy="4863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8606" tIns="49304" rIns="98606" bIns="49304" numCol="1" anchor="t" anchorCtr="0" compatLnSpc="1">
            <a:prstTxWarp prst="textNoShape">
              <a:avLst/>
            </a:prstTxWarp>
          </a:bodyPr>
          <a:lstStyle>
            <a:lvl1pPr defTabSz="984509">
              <a:defRPr sz="1300"/>
            </a:lvl1pPr>
          </a:lstStyle>
          <a:p>
            <a:pPr>
              <a:defRPr/>
            </a:pPr>
            <a:endParaRPr lang="de-AT"/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06177" y="1"/>
            <a:ext cx="3065743" cy="4863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8606" tIns="49304" rIns="98606" bIns="49304" numCol="1" anchor="t" anchorCtr="0" compatLnSpc="1">
            <a:prstTxWarp prst="textNoShape">
              <a:avLst/>
            </a:prstTxWarp>
          </a:bodyPr>
          <a:lstStyle>
            <a:lvl1pPr algn="r" defTabSz="984509">
              <a:defRPr sz="1300"/>
            </a:lvl1pPr>
          </a:lstStyle>
          <a:p>
            <a:pPr>
              <a:defRPr/>
            </a:pPr>
            <a:endParaRPr lang="de-AT"/>
          </a:p>
        </p:txBody>
      </p:sp>
      <p:sp>
        <p:nvSpPr>
          <p:cNvPr id="2458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730250" y="727075"/>
            <a:ext cx="5619750" cy="38925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946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40433" y="4861921"/>
            <a:ext cx="5191054" cy="46196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8606" tIns="49304" rIns="98606" bIns="4930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 smtClean="0"/>
              <a:t>Klicken Sie, um die Formate des Vorlagentextes zu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</a:p>
        </p:txBody>
      </p:sp>
      <p:sp>
        <p:nvSpPr>
          <p:cNvPr id="1946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5584"/>
            <a:ext cx="3062348" cy="4863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8606" tIns="49304" rIns="98606" bIns="49304" numCol="1" anchor="b" anchorCtr="0" compatLnSpc="1">
            <a:prstTxWarp prst="textNoShape">
              <a:avLst/>
            </a:prstTxWarp>
          </a:bodyPr>
          <a:lstStyle>
            <a:lvl1pPr defTabSz="984509">
              <a:defRPr sz="1300"/>
            </a:lvl1pPr>
          </a:lstStyle>
          <a:p>
            <a:pPr>
              <a:defRPr/>
            </a:pPr>
            <a:endParaRPr lang="de-AT"/>
          </a:p>
        </p:txBody>
      </p:sp>
      <p:sp>
        <p:nvSpPr>
          <p:cNvPr id="1946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06177" y="9725584"/>
            <a:ext cx="3065743" cy="4863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8606" tIns="49304" rIns="98606" bIns="49304" numCol="1" anchor="b" anchorCtr="0" compatLnSpc="1">
            <a:prstTxWarp prst="textNoShape">
              <a:avLst/>
            </a:prstTxWarp>
          </a:bodyPr>
          <a:lstStyle>
            <a:lvl1pPr algn="r" defTabSz="984509">
              <a:defRPr sz="1300"/>
            </a:lvl1pPr>
          </a:lstStyle>
          <a:p>
            <a:pPr>
              <a:defRPr/>
            </a:pPr>
            <a:fld id="{4442D678-867D-4E28-9519-4F101FDEDE33}" type="slidenum">
              <a:rPr lang="de-AT"/>
              <a:pPr>
                <a:defRPr/>
              </a:pPr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27033383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92DD793-AC59-4888-87F9-9C49DCC38988}" type="slidenum">
              <a:rPr lang="de-AT" smtClean="0"/>
              <a:pPr/>
              <a:t>1</a:t>
            </a:fld>
            <a:endParaRPr lang="de-AT" smtClean="0"/>
          </a:p>
        </p:txBody>
      </p:sp>
      <p:sp>
        <p:nvSpPr>
          <p:cNvPr id="25603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30250" y="728663"/>
            <a:ext cx="5618163" cy="3890962"/>
          </a:xfrm>
          <a:ln/>
        </p:spPr>
      </p:sp>
      <p:sp>
        <p:nvSpPr>
          <p:cNvPr id="25604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947223" y="4863664"/>
            <a:ext cx="5208029" cy="4602176"/>
          </a:xfrm>
          <a:noFill/>
          <a:ln/>
        </p:spPr>
        <p:txBody>
          <a:bodyPr lIns="99053" tIns="49526" rIns="99053" bIns="49526"/>
          <a:lstStyle/>
          <a:p>
            <a:pPr eaLnBrk="1" hangingPunct="1"/>
            <a:r>
              <a:rPr lang="de-DE" dirty="0" smtClean="0"/>
              <a:t>Malte F.</a:t>
            </a:r>
          </a:p>
        </p:txBody>
      </p:sp>
    </p:spTree>
    <p:extLst>
      <p:ext uri="{BB962C8B-B14F-4D97-AF65-F5344CB8AC3E}">
        <p14:creationId xmlns:p14="http://schemas.microsoft.com/office/powerpoint/2010/main" val="35717945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Malte F.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11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36558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Simon</a:t>
            </a:r>
            <a:r>
              <a:rPr lang="de-DE" baseline="0" dirty="0" smtClean="0"/>
              <a:t> J.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12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7272599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Simon</a:t>
            </a:r>
            <a:r>
              <a:rPr lang="de-DE" baseline="0" dirty="0" smtClean="0"/>
              <a:t> J.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13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3809861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Simon</a:t>
            </a:r>
            <a:r>
              <a:rPr lang="de-DE" baseline="0" dirty="0" smtClean="0"/>
              <a:t> J.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14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9135802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Simon</a:t>
            </a:r>
            <a:r>
              <a:rPr lang="de-DE" baseline="0" dirty="0" smtClean="0"/>
              <a:t> J.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15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0612640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Simon</a:t>
            </a:r>
            <a:r>
              <a:rPr lang="de-DE" baseline="0" dirty="0" smtClean="0"/>
              <a:t> J.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16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1434508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Simon</a:t>
            </a:r>
            <a:r>
              <a:rPr lang="de-DE" baseline="0" dirty="0" smtClean="0"/>
              <a:t> J.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17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82355179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Simon</a:t>
            </a:r>
            <a:r>
              <a:rPr lang="de-DE" baseline="0" dirty="0" smtClean="0"/>
              <a:t> J.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18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922364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Simon</a:t>
            </a:r>
            <a:r>
              <a:rPr lang="de-DE" baseline="0" dirty="0" smtClean="0"/>
              <a:t> J.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19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5822090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Malte F.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20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36558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Malte F.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88196990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21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72725996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22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72725996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23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72725996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 err="1" smtClean="0"/>
              <a:t>Atomic</a:t>
            </a:r>
            <a:r>
              <a:rPr lang="de-DE" dirty="0" smtClean="0"/>
              <a:t> Broadcast Channel: Nur</a:t>
            </a:r>
            <a:r>
              <a:rPr lang="de-DE" baseline="0" dirty="0" smtClean="0"/>
              <a:t> Time-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-Live im Header, da Empfänger und Sender im Kopf der Agenten-Nachricht</a:t>
            </a:r>
          </a:p>
          <a:p>
            <a:pPr marL="171450" indent="-171450">
              <a:buFontTx/>
              <a:buChar char="-"/>
            </a:pPr>
            <a:r>
              <a:rPr lang="de-DE" baseline="0" dirty="0" err="1" smtClean="0"/>
              <a:t>Chameleon</a:t>
            </a:r>
            <a:r>
              <a:rPr lang="de-DE" baseline="0" dirty="0" smtClean="0"/>
              <a:t>: Header-Reduzierung durch Zusammenfassen von redundanten Daten</a:t>
            </a:r>
          </a:p>
          <a:p>
            <a:pPr marL="171450" indent="-171450">
              <a:buFontTx/>
              <a:buChar char="-"/>
            </a:pPr>
            <a:r>
              <a:rPr lang="de-DE" baseline="0" dirty="0" smtClean="0"/>
              <a:t>CSMA: Carrier Sense Multiple Access – ist das geteilte Medium frei?</a:t>
            </a:r>
          </a:p>
          <a:p>
            <a:pPr marL="171450" indent="-171450">
              <a:buFontTx/>
              <a:buChar char="-"/>
            </a:pPr>
            <a:r>
              <a:rPr lang="de-DE" baseline="0" dirty="0" smtClean="0"/>
              <a:t>X-MAC: Radio </a:t>
            </a:r>
            <a:r>
              <a:rPr lang="de-DE" baseline="0" dirty="0" err="1" smtClean="0"/>
              <a:t>Duty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Cycling</a:t>
            </a:r>
            <a:r>
              <a:rPr lang="de-DE" baseline="0" dirty="0" smtClean="0"/>
              <a:t> (RDC)</a:t>
            </a:r>
          </a:p>
          <a:p>
            <a:pPr marL="628650" lvl="1" indent="-171450">
              <a:buFontTx/>
              <a:buChar char="-"/>
            </a:pPr>
            <a:r>
              <a:rPr lang="de-DE" baseline="0" dirty="0" smtClean="0"/>
              <a:t>Stromersparnis durch Abschalten der Sende- und Empfangseinheit</a:t>
            </a:r>
          </a:p>
          <a:p>
            <a:pPr marL="628650" lvl="1" indent="-171450">
              <a:buFontTx/>
              <a:buChar char="-"/>
            </a:pPr>
            <a:r>
              <a:rPr lang="de-DE" baseline="0" dirty="0" smtClean="0"/>
              <a:t>X-MAC: Strobe </a:t>
            </a:r>
            <a:r>
              <a:rPr lang="de-DE" baseline="0" dirty="0" err="1" smtClean="0"/>
              <a:t>Preamble</a:t>
            </a:r>
            <a:r>
              <a:rPr lang="de-DE" baseline="0" dirty="0" smtClean="0"/>
              <a:t> &amp; Early </a:t>
            </a:r>
            <a:r>
              <a:rPr lang="de-DE" baseline="0" dirty="0" err="1" smtClean="0"/>
              <a:t>Acking</a:t>
            </a:r>
            <a:r>
              <a:rPr lang="de-DE" baseline="0" dirty="0" smtClean="0"/>
              <a:t>, frühes Senden der Adresse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24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72725996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25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72725996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26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72725996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Malte F.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27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365589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AMCL</a:t>
            </a:r>
            <a:r>
              <a:rPr lang="de-DE" baseline="0" dirty="0" smtClean="0"/>
              <a:t>: </a:t>
            </a:r>
            <a:r>
              <a:rPr lang="de-DE" baseline="0" dirty="0" err="1" smtClean="0"/>
              <a:t>Odometrie</a:t>
            </a:r>
            <a:r>
              <a:rPr lang="de-DE" baseline="0" dirty="0" smtClean="0"/>
              <a:t> 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28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7967300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AMCL</a:t>
            </a:r>
            <a:r>
              <a:rPr lang="de-DE" baseline="0" dirty="0" smtClean="0"/>
              <a:t>: </a:t>
            </a:r>
            <a:r>
              <a:rPr lang="de-DE" baseline="0" dirty="0" err="1" smtClean="0"/>
              <a:t>Odometrie</a:t>
            </a:r>
            <a:r>
              <a:rPr lang="de-DE" baseline="0" dirty="0" smtClean="0"/>
              <a:t> 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29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53523327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Ablaufkonzept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30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8840196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Malte F.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3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26981642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Ablaufkonzept</a:t>
            </a:r>
          </a:p>
          <a:p>
            <a:r>
              <a:rPr lang="de-DE" dirty="0" smtClean="0"/>
              <a:t>-</a:t>
            </a:r>
            <a:r>
              <a:rPr lang="de-DE" dirty="0" err="1" smtClean="0"/>
              <a:t>Init</a:t>
            </a:r>
            <a:r>
              <a:rPr lang="de-DE" dirty="0" smtClean="0"/>
              <a:t>-Parametrisierung</a:t>
            </a:r>
          </a:p>
          <a:p>
            <a:r>
              <a:rPr lang="de-DE" dirty="0" smtClean="0"/>
              <a:t>	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31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69238908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Malte F.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33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01177019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Simon</a:t>
            </a:r>
            <a:r>
              <a:rPr lang="de-DE" baseline="0" dirty="0" smtClean="0"/>
              <a:t> J.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34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06573027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#</a:t>
            </a:r>
            <a:r>
              <a:rPr lang="de-DE" dirty="0" err="1" smtClean="0"/>
              <a:t>Geilon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35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06377311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#</a:t>
            </a:r>
            <a:r>
              <a:rPr lang="de-DE" dirty="0" err="1" smtClean="0"/>
              <a:t>Geilon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36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29774338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92DD793-AC59-4888-87F9-9C49DCC38988}" type="slidenum">
              <a:rPr lang="de-AT" smtClean="0"/>
              <a:pPr/>
              <a:t>37</a:t>
            </a:fld>
            <a:endParaRPr lang="de-AT" smtClean="0"/>
          </a:p>
        </p:txBody>
      </p:sp>
      <p:sp>
        <p:nvSpPr>
          <p:cNvPr id="25603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30250" y="728663"/>
            <a:ext cx="5618163" cy="3890962"/>
          </a:xfrm>
          <a:ln/>
        </p:spPr>
      </p:sp>
      <p:sp>
        <p:nvSpPr>
          <p:cNvPr id="25604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947223" y="4863664"/>
            <a:ext cx="5208029" cy="4602176"/>
          </a:xfrm>
          <a:noFill/>
          <a:ln/>
        </p:spPr>
        <p:txBody>
          <a:bodyPr lIns="99053" tIns="49526" rIns="99053" bIns="49526"/>
          <a:lstStyle/>
          <a:p>
            <a:pPr eaLnBrk="1" hangingPunct="1"/>
            <a:r>
              <a:rPr lang="de-DE" dirty="0" smtClean="0"/>
              <a:t>Malte F.</a:t>
            </a:r>
          </a:p>
        </p:txBody>
      </p:sp>
    </p:spTree>
    <p:extLst>
      <p:ext uri="{BB962C8B-B14F-4D97-AF65-F5344CB8AC3E}">
        <p14:creationId xmlns:p14="http://schemas.microsoft.com/office/powerpoint/2010/main" val="306627174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38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07291401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Simon</a:t>
            </a:r>
            <a:r>
              <a:rPr lang="de-DE" baseline="0" dirty="0" smtClean="0"/>
              <a:t> J.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39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42012120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Simon</a:t>
            </a:r>
            <a:r>
              <a:rPr lang="de-DE" baseline="0" dirty="0" smtClean="0"/>
              <a:t> J.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40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12106028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Malte F.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41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36558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Malte F.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4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26981642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Raschid A.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42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02088767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Raschid A.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43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87299911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Mischa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44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77356462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Mischa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45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4758006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Malte F.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5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36558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>
          <a:xfrm>
            <a:off x="717389" y="4861441"/>
            <a:ext cx="5681980" cy="4605576"/>
          </a:xfrm>
        </p:spPr>
        <p:txBody>
          <a:bodyPr/>
          <a:lstStyle/>
          <a:p>
            <a:r>
              <a:rPr lang="de-DE" dirty="0" smtClean="0"/>
              <a:t>Jan-Gerd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Meß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37B8B2-2A16-4E4E-B787-38455C11DA91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946509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de-DE" sz="2000" baseline="0" dirty="0" smtClean="0"/>
              <a:t>- Konfigurationsbeispiel für Simulation </a:t>
            </a:r>
            <a:r>
              <a:rPr lang="de-DE" sz="2000" baseline="0" dirty="0" smtClean="0">
                <a:sym typeface="Wingdings" pitchFamily="2" charset="2"/>
              </a:rPr>
              <a:t> Übertragung auf physische Zelle Möglich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686E5D-6F4D-43EE-817A-52ECA7D6C6A5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94627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>
          <a:xfrm>
            <a:off x="717389" y="4861441"/>
            <a:ext cx="5681980" cy="4605576"/>
          </a:xfrm>
        </p:spPr>
        <p:txBody>
          <a:bodyPr/>
          <a:lstStyle/>
          <a:p>
            <a:r>
              <a:rPr lang="de-DE" dirty="0" smtClean="0"/>
              <a:t>Jan-Gerd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Meß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37B8B2-2A16-4E4E-B787-38455C11DA91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946509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>
          <a:xfrm>
            <a:off x="717389" y="4861441"/>
            <a:ext cx="5681980" cy="4605576"/>
          </a:xfrm>
        </p:spPr>
        <p:txBody>
          <a:bodyPr/>
          <a:lstStyle/>
          <a:p>
            <a:r>
              <a:rPr lang="de-DE" dirty="0" smtClean="0"/>
              <a:t>Jan-Gerd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Meß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37B8B2-2A16-4E4E-B787-38455C11DA91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946509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8"/>
          <p:cNvSpPr>
            <a:spLocks noChangeArrowheads="1"/>
          </p:cNvSpPr>
          <p:nvPr/>
        </p:nvSpPr>
        <p:spPr bwMode="auto">
          <a:xfrm>
            <a:off x="7840663" y="4466769"/>
            <a:ext cx="1716087" cy="224676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defRPr/>
            </a:pPr>
            <a:r>
              <a:rPr lang="de-DE" sz="1000" dirty="0"/>
              <a:t>Universität Oldenburg</a:t>
            </a:r>
          </a:p>
          <a:p>
            <a:pPr>
              <a:defRPr/>
            </a:pPr>
            <a:r>
              <a:rPr lang="de-DE" sz="1000" dirty="0"/>
              <a:t>Fakultät für Informatik, Wirtschafts- und Rechtswissenschaften</a:t>
            </a:r>
          </a:p>
          <a:p>
            <a:pPr>
              <a:defRPr/>
            </a:pPr>
            <a:r>
              <a:rPr lang="de-DE" sz="1000" dirty="0"/>
              <a:t>Abteilung Wirtschaftsinformatik</a:t>
            </a:r>
            <a:br>
              <a:rPr lang="de-DE" sz="1000" dirty="0"/>
            </a:br>
            <a:r>
              <a:rPr lang="de-DE" sz="1000" dirty="0" smtClean="0"/>
              <a:t>Systemanalyse</a:t>
            </a:r>
            <a:r>
              <a:rPr lang="de-DE" sz="1000" baseline="0" dirty="0" smtClean="0"/>
              <a:t> und -Optimierung</a:t>
            </a:r>
            <a:endParaRPr lang="de-DE" sz="1000" dirty="0"/>
          </a:p>
          <a:p>
            <a:pPr>
              <a:defRPr/>
            </a:pPr>
            <a:r>
              <a:rPr lang="de-DE" sz="1000" dirty="0" err="1"/>
              <a:t>Ammerländer</a:t>
            </a:r>
            <a:r>
              <a:rPr lang="de-DE" sz="1000" dirty="0"/>
              <a:t> Heerstr. 114-118</a:t>
            </a:r>
          </a:p>
          <a:p>
            <a:pPr>
              <a:defRPr/>
            </a:pPr>
            <a:r>
              <a:rPr lang="de-DE" sz="1000" dirty="0"/>
              <a:t>26129 Oldenburg</a:t>
            </a:r>
          </a:p>
          <a:p>
            <a:pPr>
              <a:defRPr/>
            </a:pPr>
            <a:r>
              <a:rPr lang="de-DE" sz="1000" dirty="0"/>
              <a:t>Tel. (0441) 798-44</a:t>
            </a:r>
            <a:r>
              <a:rPr lang="en-US" sz="1000" dirty="0"/>
              <a:t>8</a:t>
            </a:r>
            <a:r>
              <a:rPr lang="de-DE" sz="1000" dirty="0"/>
              <a:t>0</a:t>
            </a:r>
          </a:p>
          <a:p>
            <a:pPr>
              <a:defRPr/>
            </a:pPr>
            <a:r>
              <a:rPr lang="de-DE" sz="1000" dirty="0"/>
              <a:t>Fax (0441) 798-4472</a:t>
            </a:r>
          </a:p>
          <a:p>
            <a:pPr>
              <a:defRPr/>
            </a:pPr>
            <a:r>
              <a:rPr lang="de-DE" sz="1000" dirty="0"/>
              <a:t>www.wi-ol.de</a:t>
            </a:r>
          </a:p>
        </p:txBody>
      </p:sp>
      <p:grpSp>
        <p:nvGrpSpPr>
          <p:cNvPr id="5" name="Group 12"/>
          <p:cNvGrpSpPr>
            <a:grpSpLocks/>
          </p:cNvGrpSpPr>
          <p:nvPr/>
        </p:nvGrpSpPr>
        <p:grpSpPr bwMode="auto">
          <a:xfrm rot="5400000">
            <a:off x="6451600" y="3376613"/>
            <a:ext cx="6597650" cy="76200"/>
            <a:chOff x="295" y="1117"/>
            <a:chExt cx="4853" cy="45"/>
          </a:xfrm>
        </p:grpSpPr>
        <p:sp>
          <p:nvSpPr>
            <p:cNvPr id="6" name="Line 10"/>
            <p:cNvSpPr>
              <a:spLocks noChangeShapeType="1"/>
            </p:cNvSpPr>
            <p:nvPr userDrawn="1"/>
          </p:nvSpPr>
          <p:spPr bwMode="auto">
            <a:xfrm>
              <a:off x="295" y="1117"/>
              <a:ext cx="4853" cy="0"/>
            </a:xfrm>
            <a:prstGeom prst="line">
              <a:avLst/>
            </a:prstGeom>
            <a:noFill/>
            <a:ln w="3175">
              <a:solidFill>
                <a:srgbClr val="C50007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7" name="Line 11"/>
            <p:cNvSpPr>
              <a:spLocks noChangeShapeType="1"/>
            </p:cNvSpPr>
            <p:nvPr userDrawn="1"/>
          </p:nvSpPr>
          <p:spPr bwMode="auto">
            <a:xfrm>
              <a:off x="295" y="1162"/>
              <a:ext cx="4853" cy="0"/>
            </a:xfrm>
            <a:prstGeom prst="line">
              <a:avLst/>
            </a:prstGeom>
            <a:noFill/>
            <a:ln w="3175">
              <a:solidFill>
                <a:srgbClr val="004CA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476501" y="476251"/>
            <a:ext cx="6533489" cy="1470025"/>
          </a:xfrm>
        </p:spPr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457583" y="2708276"/>
            <a:ext cx="5303838" cy="3960813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de-DE" smtClean="0"/>
              <a:t>Formatvorlage des Untertitelmasters durch Klicken bearbeiten</a:t>
            </a:r>
            <a:endParaRPr lang="de-DE"/>
          </a:p>
        </p:txBody>
      </p:sp>
      <p:pic>
        <p:nvPicPr>
          <p:cNvPr id="15362" name="Picture 2" descr="http://www.uni-oldenburg.de/typo3temp/pics/38459b9a78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4" y="230188"/>
            <a:ext cx="2103981" cy="1785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lvl2pPr>
              <a:defRPr sz="1800"/>
            </a:lvl2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271463" y="6599238"/>
            <a:ext cx="8276431" cy="258762"/>
          </a:xfrm>
          <a:ln/>
        </p:spPr>
        <p:txBody>
          <a:bodyPr/>
          <a:lstStyle>
            <a:lvl1pPr algn="ctr">
              <a:defRPr/>
            </a:lvl1pPr>
          </a:lstStyle>
          <a:p>
            <a:pPr>
              <a:defRPr/>
            </a:pPr>
            <a:r>
              <a:rPr lang="de-DE" smtClean="0"/>
              <a:t>Projektgruppe FAISE                                        21.10.2014                                    Abschlusspräsentation                                    Uni Oldenburg</a:t>
            </a:r>
            <a:endParaRPr lang="de-DE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C9F22E3-6095-41CF-9F8F-86CBE99A5BD9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271728" y="1428736"/>
            <a:ext cx="4598723" cy="50006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5035551" y="1428736"/>
            <a:ext cx="4598723" cy="50006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smtClean="0"/>
              <a:t>Projektgruppe FAISE                                        21.10.2014                                    Abschlusspräsentation                                    Uni Oldenburg</a:t>
            </a:r>
            <a:endParaRPr lang="de-DE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07B4138-8AEB-4F1E-9EE8-EEDE358BAA6D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smtClean="0"/>
              <a:t>Projektgruppe FAISE                                        21.10.2014                                    Abschlusspräsentation                                    Uni Oldenburg</a:t>
            </a:r>
            <a:endParaRPr lang="de-DE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39A7426-C0F7-49D4-8FAE-FF67EB53B057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smtClean="0"/>
              <a:t>Projektgruppe FAISE                                        21.10.2014                                    Abschlusspräsentation                                    Uni Oldenburg</a:t>
            </a:r>
            <a:endParaRPr lang="de-DE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7132E1C-7107-4354-9365-002B2FB9E3E4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smtClean="0"/>
              <a:t>Projektgruppe FAISE                                        21.10.2014                                    Abschlusspräsentation                                    Uni Oldenburg</a:t>
            </a:r>
            <a:endParaRPr lang="de-DE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86AD019-71EA-472E-81F2-D4903D8121D2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7293638" y="274639"/>
            <a:ext cx="2340636" cy="5851525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271728" y="274639"/>
            <a:ext cx="6856810" cy="5851525"/>
          </a:xfrm>
        </p:spPr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smtClean="0"/>
              <a:t>Projektgruppe FAISE                                        21.10.2014                                    Abschlusspräsentation                                    Uni Oldenburg</a:t>
            </a:r>
            <a:endParaRPr lang="de-DE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1FCB5FD-9750-4BDB-8DBA-E5E999B11C26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1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83" name="Rectangle 3"/>
          <p:cNvSpPr>
            <a:spLocks noGrp="1" noChangeArrowheads="1"/>
          </p:cNvSpPr>
          <p:nvPr>
            <p:ph type="ctrTitle"/>
          </p:nvPr>
        </p:nvSpPr>
        <p:spPr>
          <a:xfrm>
            <a:off x="3657600" y="2781300"/>
            <a:ext cx="5611813" cy="1470025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911350" y="274638"/>
            <a:ext cx="7499350" cy="922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smtClean="0"/>
              <a:t>Titelmasterformat durch Klicken bearbeiten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71463" y="1357313"/>
            <a:ext cx="9363075" cy="514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-39688" y="6597650"/>
            <a:ext cx="6013451" cy="19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/>
            </a:lvl1pPr>
          </a:lstStyle>
          <a:p>
            <a:pPr>
              <a:defRPr/>
            </a:pPr>
            <a:r>
              <a:rPr lang="de-DE" smtClean="0"/>
              <a:t>Projektgruppe FAISE                                        21.10.2014                                    Abschlusspräsentation                                    Uni Oldenburg</a:t>
            </a:r>
            <a:endParaRPr lang="de-DE"/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292975" y="6599238"/>
            <a:ext cx="2311400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/>
            </a:lvl1pPr>
          </a:lstStyle>
          <a:p>
            <a:pPr>
              <a:defRPr/>
            </a:pPr>
            <a:fld id="{5D9E1BEB-F54A-4032-B466-96078E0AB969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  <p:pic>
        <p:nvPicPr>
          <p:cNvPr id="1030" name="Picture 7" descr="BE_waagerecht"/>
          <p:cNvPicPr>
            <a:picLocks noChangeAspect="1" noChangeArrowheads="1"/>
          </p:cNvPicPr>
          <p:nvPr/>
        </p:nvPicPr>
        <p:blipFill>
          <a:blip r:embed="rId10" cstate="print"/>
          <a:srcRect r="68564"/>
          <a:stretch>
            <a:fillRect/>
          </a:stretch>
        </p:blipFill>
        <p:spPr bwMode="auto">
          <a:xfrm>
            <a:off x="271463" y="231775"/>
            <a:ext cx="1482725" cy="906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031" name="Group 8"/>
          <p:cNvGrpSpPr>
            <a:grpSpLocks/>
          </p:cNvGrpSpPr>
          <p:nvPr/>
        </p:nvGrpSpPr>
        <p:grpSpPr bwMode="auto">
          <a:xfrm rot="5400000">
            <a:off x="6451600" y="3405188"/>
            <a:ext cx="6597650" cy="76200"/>
            <a:chOff x="295" y="1117"/>
            <a:chExt cx="4853" cy="45"/>
          </a:xfrm>
        </p:grpSpPr>
        <p:sp>
          <p:nvSpPr>
            <p:cNvPr id="4105" name="Line 9"/>
            <p:cNvSpPr>
              <a:spLocks noChangeShapeType="1"/>
            </p:cNvSpPr>
            <p:nvPr userDrawn="1"/>
          </p:nvSpPr>
          <p:spPr bwMode="auto">
            <a:xfrm>
              <a:off x="295" y="1117"/>
              <a:ext cx="4853" cy="0"/>
            </a:xfrm>
            <a:prstGeom prst="line">
              <a:avLst/>
            </a:prstGeom>
            <a:noFill/>
            <a:ln w="3175">
              <a:solidFill>
                <a:srgbClr val="C50007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4106" name="Line 10"/>
            <p:cNvSpPr>
              <a:spLocks noChangeShapeType="1"/>
            </p:cNvSpPr>
            <p:nvPr userDrawn="1"/>
          </p:nvSpPr>
          <p:spPr bwMode="auto">
            <a:xfrm>
              <a:off x="295" y="1162"/>
              <a:ext cx="4853" cy="0"/>
            </a:xfrm>
            <a:prstGeom prst="line">
              <a:avLst/>
            </a:prstGeom>
            <a:noFill/>
            <a:ln w="3175">
              <a:solidFill>
                <a:srgbClr val="004CA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de-DE"/>
            </a:p>
          </p:txBody>
        </p:sp>
      </p:grpSp>
      <p:pic>
        <p:nvPicPr>
          <p:cNvPr id="10" name="Picture 2" descr="C:\Users\Jan\Desktop\FAISE_LOGO.png"/>
          <p:cNvPicPr>
            <a:picLocks noChangeAspect="1" noChangeArrowheads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5325" y="144463"/>
            <a:ext cx="1285875" cy="1133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8" r:id="rId8"/>
  </p:sldLayoutIdLst>
  <p:timing>
    <p:tnLst>
      <p:par>
        <p:cTn id="1" dur="indefinite" restart="never" nodeType="tmRoot"/>
      </p:par>
    </p:tnLst>
  </p:timing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1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16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14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9.png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6.png"/><Relationship Id="rId12" Type="http://schemas.microsoft.com/office/2007/relationships/hdphoto" Target="../media/hdphoto3.wdp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6" Type="http://schemas.openxmlformats.org/officeDocument/2006/relationships/image" Target="../media/image2.png"/><Relationship Id="rId11" Type="http://schemas.openxmlformats.org/officeDocument/2006/relationships/image" Target="../media/image8.png"/><Relationship Id="rId5" Type="http://schemas.openxmlformats.org/officeDocument/2006/relationships/image" Target="../media/image5.png"/><Relationship Id="rId15" Type="http://schemas.openxmlformats.org/officeDocument/2006/relationships/image" Target="../media/image10.png"/><Relationship Id="rId10" Type="http://schemas.microsoft.com/office/2007/relationships/hdphoto" Target="../media/hdphoto2.wdp"/><Relationship Id="rId4" Type="http://schemas.openxmlformats.org/officeDocument/2006/relationships/image" Target="../media/image4.jpeg"/><Relationship Id="rId9" Type="http://schemas.openxmlformats.org/officeDocument/2006/relationships/image" Target="../media/image7.png"/><Relationship Id="rId14" Type="http://schemas.microsoft.com/office/2007/relationships/hdphoto" Target="../media/hdphoto4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microsoft.com/office/2007/relationships/hdphoto" Target="../media/hdphoto5.wdp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../../../Desktop/Abschlusspr&#228;si/Pathfinding.exe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8" Type="http://schemas.microsoft.com/office/2007/relationships/hdphoto" Target="../media/hdphoto11.wdp"/><Relationship Id="rId3" Type="http://schemas.openxmlformats.org/officeDocument/2006/relationships/image" Target="../media/image37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6" Type="http://schemas.microsoft.com/office/2007/relationships/hdphoto" Target="../media/hdphoto10.wdp"/><Relationship Id="rId5" Type="http://schemas.openxmlformats.org/officeDocument/2006/relationships/image" Target="../media/image38.png"/><Relationship Id="rId4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microsoft.com/office/2007/relationships/hdphoto" Target="../media/hdphoto6.wdp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15.png"/><Relationship Id="rId4" Type="http://schemas.microsoft.com/office/2007/relationships/hdphoto" Target="../media/hdphoto5.wd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microsoft.com/office/2007/relationships/hdphoto" Target="../media/hdphoto8.wdp"/><Relationship Id="rId4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microsoft.com/office/2007/relationships/hdphoto" Target="../media/hdphoto13.wdp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microsoft.com/office/2007/relationships/hdphoto" Target="../media/hdphoto12.wdp"/><Relationship Id="rId4" Type="http://schemas.openxmlformats.org/officeDocument/2006/relationships/image" Target="../media/image48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38.png"/><Relationship Id="rId7" Type="http://schemas.openxmlformats.org/officeDocument/2006/relationships/image" Target="../media/image5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1.wdp"/><Relationship Id="rId5" Type="http://schemas.openxmlformats.org/officeDocument/2006/relationships/image" Target="../media/image39.png"/><Relationship Id="rId4" Type="http://schemas.microsoft.com/office/2007/relationships/hdphoto" Target="../media/hdphoto10.wdp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microsoft.com/office/2007/relationships/hdphoto" Target="../media/hdphoto15.wdp"/><Relationship Id="rId13" Type="http://schemas.openxmlformats.org/officeDocument/2006/relationships/image" Target="../media/image10.png"/><Relationship Id="rId3" Type="http://schemas.openxmlformats.org/officeDocument/2006/relationships/notesSlide" Target="../notesSlides/notesSlide32.xml"/><Relationship Id="rId7" Type="http://schemas.openxmlformats.org/officeDocument/2006/relationships/image" Target="../media/image54.png"/><Relationship Id="rId12" Type="http://schemas.microsoft.com/office/2007/relationships/hdphoto" Target="../media/hdphoto17.wdp"/><Relationship Id="rId2" Type="http://schemas.openxmlformats.org/officeDocument/2006/relationships/slideLayout" Target="../slideLayouts/slideLayout3.xml"/><Relationship Id="rId16" Type="http://schemas.openxmlformats.org/officeDocument/2006/relationships/image" Target="../media/image52.emf"/><Relationship Id="rId1" Type="http://schemas.openxmlformats.org/officeDocument/2006/relationships/vmlDrawing" Target="../drawings/vmlDrawing1.vml"/><Relationship Id="rId6" Type="http://schemas.microsoft.com/office/2007/relationships/hdphoto" Target="../media/hdphoto14.wdp"/><Relationship Id="rId11" Type="http://schemas.openxmlformats.org/officeDocument/2006/relationships/image" Target="../media/image56.png"/><Relationship Id="rId5" Type="http://schemas.openxmlformats.org/officeDocument/2006/relationships/image" Target="../media/image53.png"/><Relationship Id="rId15" Type="http://schemas.openxmlformats.org/officeDocument/2006/relationships/oleObject" Target="../embeddings/Microsoft_Visio_2003-2010-Zeichnung1.vsd"/><Relationship Id="rId10" Type="http://schemas.microsoft.com/office/2007/relationships/hdphoto" Target="../media/hdphoto16.wdp"/><Relationship Id="rId4" Type="http://schemas.openxmlformats.org/officeDocument/2006/relationships/image" Target="../media/image5.png"/><Relationship Id="rId9" Type="http://schemas.openxmlformats.org/officeDocument/2006/relationships/image" Target="../media/image55.png"/><Relationship Id="rId14" Type="http://schemas.openxmlformats.org/officeDocument/2006/relationships/oleObject" Target="../embeddings/oleObject1.bin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jpeg"/><Relationship Id="rId13" Type="http://schemas.openxmlformats.org/officeDocument/2006/relationships/oleObject" Target="../embeddings/oleObject4.bin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4.png"/><Relationship Id="rId12" Type="http://schemas.openxmlformats.org/officeDocument/2006/relationships/image" Target="../media/image60.emf"/><Relationship Id="rId17" Type="http://schemas.openxmlformats.org/officeDocument/2006/relationships/image" Target="../media/image66.jpeg"/><Relationship Id="rId2" Type="http://schemas.openxmlformats.org/officeDocument/2006/relationships/tags" Target="../tags/tag2.xml"/><Relationship Id="rId16" Type="http://schemas.openxmlformats.org/officeDocument/2006/relationships/image" Target="../media/image11.png"/><Relationship Id="rId1" Type="http://schemas.openxmlformats.org/officeDocument/2006/relationships/vmlDrawing" Target="../drawings/vmlDrawing2.vml"/><Relationship Id="rId6" Type="http://schemas.openxmlformats.org/officeDocument/2006/relationships/image" Target="../media/image63.png"/><Relationship Id="rId11" Type="http://schemas.openxmlformats.org/officeDocument/2006/relationships/oleObject" Target="../embeddings/oleObject3.bin"/><Relationship Id="rId5" Type="http://schemas.openxmlformats.org/officeDocument/2006/relationships/image" Target="../media/image62.png"/><Relationship Id="rId15" Type="http://schemas.openxmlformats.org/officeDocument/2006/relationships/image" Target="../media/image13.png"/><Relationship Id="rId10" Type="http://schemas.openxmlformats.org/officeDocument/2006/relationships/image" Target="../media/image59.emf"/><Relationship Id="rId4" Type="http://schemas.openxmlformats.org/officeDocument/2006/relationships/notesSlide" Target="../notesSlides/notesSlide35.xml"/><Relationship Id="rId9" Type="http://schemas.openxmlformats.org/officeDocument/2006/relationships/oleObject" Target="../embeddings/oleObject2.bin"/><Relationship Id="rId14" Type="http://schemas.openxmlformats.org/officeDocument/2006/relationships/image" Target="../media/image61.emf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microsoft.com/office/2007/relationships/hdphoto" Target="../media/hdphoto5.wdp"/><Relationship Id="rId11" Type="http://schemas.openxmlformats.org/officeDocument/2006/relationships/image" Target="../media/image19.png"/><Relationship Id="rId5" Type="http://schemas.openxmlformats.org/officeDocument/2006/relationships/image" Target="../media/image16.png"/><Relationship Id="rId10" Type="http://schemas.microsoft.com/office/2007/relationships/hdphoto" Target="../media/hdphoto7.wdp"/><Relationship Id="rId4" Type="http://schemas.openxmlformats.org/officeDocument/2006/relationships/image" Target="../media/image15.png"/><Relationship Id="rId9" Type="http://schemas.openxmlformats.org/officeDocument/2006/relationships/image" Target="../media/image18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gif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microsoft.com/office/2007/relationships/hdphoto" Target="../media/hdphoto8.wdp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microsoft.com/office/2007/relationships/hdphoto" Target="../media/hdphoto5.wd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microsoft.com/office/2007/relationships/hdphoto" Target="../media/hdphoto9.wdp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1158"/>
          <p:cNvSpPr>
            <a:spLocks noGrp="1" noChangeArrowheads="1"/>
          </p:cNvSpPr>
          <p:nvPr>
            <p:ph type="subTitle" idx="1"/>
          </p:nvPr>
        </p:nvSpPr>
        <p:spPr>
          <a:xfrm>
            <a:off x="1309815" y="2854653"/>
            <a:ext cx="2914750" cy="1009587"/>
          </a:xfrm>
          <a:noFill/>
        </p:spPr>
        <p:txBody>
          <a:bodyPr/>
          <a:lstStyle/>
          <a:p>
            <a:pPr algn="ctr" eaLnBrk="1" hangingPunct="1"/>
            <a:r>
              <a:rPr lang="en-US" dirty="0" smtClean="0"/>
              <a:t>Abschlusspräsentation</a:t>
            </a:r>
            <a:endParaRPr lang="en-US" dirty="0"/>
          </a:p>
          <a:p>
            <a:pPr algn="ctr" eaLnBrk="1" hangingPunct="1"/>
            <a:r>
              <a:rPr lang="en-US" dirty="0" smtClean="0"/>
              <a:t>21.10.2014</a:t>
            </a:r>
            <a:endParaRPr lang="de-DE" dirty="0" smtClean="0"/>
          </a:p>
        </p:txBody>
      </p:sp>
      <p:pic>
        <p:nvPicPr>
          <p:cNvPr id="1026" name="Picture 2" descr="C:\Users\Jan\Desktop\PGFAISE\IMG_20140303_141515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947" b="4049"/>
          <a:stretch/>
        </p:blipFill>
        <p:spPr bwMode="auto">
          <a:xfrm>
            <a:off x="5539194" y="311172"/>
            <a:ext cx="3062514" cy="2776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016" y="3969012"/>
            <a:ext cx="5130349" cy="25787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2" name="Picture 2" descr="C:\Users\Jan\Desktop\FAISE_LOGO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2474" y="476272"/>
            <a:ext cx="1879696" cy="1656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C:\Users\Jan\AppData\Local\Microsoft\Windows\INetCache\Content.Outlook\H3ANPUE2\RT6 hinten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565" b="94262" l="9989" r="89937">
                        <a14:backgroundMark x1="42639" y1="14900" x2="48375" y2="15473"/>
                        <a14:backgroundMark x1="44168" y1="11175" x2="50860" y2="11175"/>
                        <a14:backgroundMark x1="34799" y1="32378" x2="33461" y2="7450"/>
                        <a14:backgroundMark x1="41491" y1="44986" x2="41491" y2="449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967" r="27949" b="5385"/>
          <a:stretch/>
        </p:blipFill>
        <p:spPr bwMode="auto">
          <a:xfrm>
            <a:off x="1812048" y="4668823"/>
            <a:ext cx="320565" cy="517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C:\Users\Jan\AppData\Local\Microsoft\Windows\INetCache\Content.Outlook\H3ANPUE2\RT6 hinten.JPG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3565" b="94262" l="9989" r="89937">
                        <a14:backgroundMark x1="42639" y1="14900" x2="48375" y2="15473"/>
                        <a14:backgroundMark x1="44168" y1="11175" x2="50860" y2="11175"/>
                        <a14:backgroundMark x1="34799" y1="32378" x2="33461" y2="7450"/>
                        <a14:backgroundMark x1="41491" y1="44986" x2="41491" y2="449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967" r="27949" b="5385"/>
          <a:stretch/>
        </p:blipFill>
        <p:spPr bwMode="auto">
          <a:xfrm>
            <a:off x="3258333" y="5662219"/>
            <a:ext cx="482983" cy="779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C:\Users\Jan\AppData\Local\Microsoft\Windows\INetCache\Content.Outlook\H3ANPUE2\RT6 hinten.JPG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3565" b="94262" l="9989" r="89937">
                        <a14:backgroundMark x1="42639" y1="14900" x2="48375" y2="15473"/>
                        <a14:backgroundMark x1="44168" y1="11175" x2="50860" y2="11175"/>
                        <a14:backgroundMark x1="34799" y1="32378" x2="33461" y2="7450"/>
                        <a14:backgroundMark x1="41491" y1="44986" x2="41491" y2="449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967" r="27949" b="5385"/>
          <a:stretch/>
        </p:blipFill>
        <p:spPr bwMode="auto">
          <a:xfrm>
            <a:off x="1656614" y="5662219"/>
            <a:ext cx="403935" cy="651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C:\Users\Jan\AppData\Local\Microsoft\Windows\INetCache\Content.Outlook\H3ANPUE2\RT6 hinten.JPG"/>
          <p:cNvPicPr>
            <a:picLocks noChangeAspect="1" noChangeArrowheads="1"/>
          </p:cNvPicPr>
          <p:nvPr/>
        </p:nvPicPr>
        <p:blipFill rotWithShape="1"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3565" b="94262" l="9989" r="89937">
                        <a14:backgroundMark x1="42639" y1="14900" x2="48375" y2="15473"/>
                        <a14:backgroundMark x1="44168" y1="11175" x2="50860" y2="11175"/>
                        <a14:backgroundMark x1="34799" y1="32378" x2="33461" y2="7450"/>
                        <a14:backgroundMark x1="41491" y1="44986" x2="41491" y2="449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967" r="27949" b="5385"/>
          <a:stretch/>
        </p:blipFill>
        <p:spPr bwMode="auto">
          <a:xfrm>
            <a:off x="4294612" y="5205122"/>
            <a:ext cx="384884" cy="621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6898" y="4815345"/>
            <a:ext cx="183651" cy="1049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5228" y="5410694"/>
            <a:ext cx="183651" cy="1049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6755" y="5838665"/>
            <a:ext cx="183651" cy="1049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ectangle 1158"/>
          <p:cNvSpPr txBox="1">
            <a:spLocks noChangeArrowheads="1"/>
          </p:cNvSpPr>
          <p:nvPr/>
        </p:nvSpPr>
        <p:spPr bwMode="auto">
          <a:xfrm>
            <a:off x="5678616" y="3290247"/>
            <a:ext cx="3678285" cy="30237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Tx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/>
            <a:r>
              <a:rPr lang="de-DE" sz="1400" b="1" dirty="0" smtClean="0"/>
              <a:t>Team FAISE:</a:t>
            </a:r>
          </a:p>
          <a:p>
            <a:pPr marL="171450" indent="-171450" eaLnBrk="1" hangingPunct="1">
              <a:buFont typeface="Arial" pitchFamily="34" charset="0"/>
              <a:buChar char="•"/>
            </a:pPr>
            <a:r>
              <a:rPr lang="de-DE" sz="1400" dirty="0" smtClean="0"/>
              <a:t>Berthe </a:t>
            </a:r>
            <a:r>
              <a:rPr lang="de-DE" sz="1400" dirty="0" err="1" smtClean="0"/>
              <a:t>Ongnomo</a:t>
            </a:r>
            <a:r>
              <a:rPr lang="de-DE" sz="1400" dirty="0" smtClean="0"/>
              <a:t>,</a:t>
            </a:r>
          </a:p>
          <a:p>
            <a:pPr marL="171450" indent="-171450" eaLnBrk="1" hangingPunct="1">
              <a:buFont typeface="Arial" pitchFamily="34" charset="0"/>
              <a:buChar char="•"/>
            </a:pPr>
            <a:r>
              <a:rPr lang="de-DE" sz="1400" dirty="0" err="1" smtClean="0"/>
              <a:t>Chancelle</a:t>
            </a:r>
            <a:r>
              <a:rPr lang="de-DE" sz="1400" dirty="0" smtClean="0"/>
              <a:t> </a:t>
            </a:r>
            <a:r>
              <a:rPr lang="de-DE" sz="1400" dirty="0" err="1" smtClean="0"/>
              <a:t>Merveille</a:t>
            </a:r>
            <a:r>
              <a:rPr lang="de-DE" sz="1400" dirty="0" smtClean="0"/>
              <a:t> </a:t>
            </a:r>
            <a:r>
              <a:rPr lang="de-DE" sz="1400" dirty="0" err="1" smtClean="0"/>
              <a:t>Tematio</a:t>
            </a:r>
            <a:r>
              <a:rPr lang="de-DE" sz="1400" dirty="0" smtClean="0"/>
              <a:t> </a:t>
            </a:r>
            <a:r>
              <a:rPr lang="de-DE" sz="1400" dirty="0" err="1" smtClean="0"/>
              <a:t>Ymele</a:t>
            </a:r>
            <a:endParaRPr lang="de-DE" sz="1400" dirty="0" smtClean="0"/>
          </a:p>
          <a:p>
            <a:pPr marL="171450" indent="-171450" eaLnBrk="1" hangingPunct="1">
              <a:buFont typeface="Arial" pitchFamily="34" charset="0"/>
              <a:buChar char="•"/>
            </a:pPr>
            <a:r>
              <a:rPr lang="de-DE" sz="1400" dirty="0" err="1" smtClean="0"/>
              <a:t>Nagihan</a:t>
            </a:r>
            <a:r>
              <a:rPr lang="de-DE" sz="1400" dirty="0" smtClean="0"/>
              <a:t> Aydin</a:t>
            </a:r>
          </a:p>
          <a:p>
            <a:pPr marL="171450" indent="-171450" eaLnBrk="1" hangingPunct="1">
              <a:buFont typeface="Arial" pitchFamily="34" charset="0"/>
              <a:buChar char="•"/>
            </a:pPr>
            <a:r>
              <a:rPr lang="de-DE" sz="1400" dirty="0" smtClean="0"/>
              <a:t>Michael </a:t>
            </a:r>
            <a:r>
              <a:rPr lang="de-DE" sz="1400" dirty="0" err="1" smtClean="0"/>
              <a:t>Goldenstein</a:t>
            </a:r>
            <a:endParaRPr lang="de-DE" sz="1400" dirty="0" smtClean="0"/>
          </a:p>
          <a:p>
            <a:pPr marL="171450" indent="-171450" eaLnBrk="1" hangingPunct="1">
              <a:buFont typeface="Arial" pitchFamily="34" charset="0"/>
              <a:buChar char="•"/>
            </a:pPr>
            <a:r>
              <a:rPr lang="de-DE" sz="1400" dirty="0" smtClean="0"/>
              <a:t>Raschid Alkhatib</a:t>
            </a:r>
          </a:p>
          <a:p>
            <a:pPr marL="171450" indent="-171450" eaLnBrk="1" hangingPunct="1">
              <a:buFont typeface="Arial" pitchFamily="34" charset="0"/>
              <a:buChar char="•"/>
            </a:pPr>
            <a:r>
              <a:rPr lang="de-DE" sz="1400" dirty="0" smtClean="0"/>
              <a:t>Matthias Aden</a:t>
            </a:r>
          </a:p>
          <a:p>
            <a:pPr marL="171450" indent="-171450" eaLnBrk="1" hangingPunct="1">
              <a:buFont typeface="Arial" pitchFamily="34" charset="0"/>
              <a:buChar char="•"/>
            </a:pPr>
            <a:r>
              <a:rPr lang="de-DE" sz="1400" dirty="0" smtClean="0"/>
              <a:t>Christopher Schwarz</a:t>
            </a:r>
          </a:p>
          <a:p>
            <a:pPr marL="171450" indent="-171450" eaLnBrk="1" hangingPunct="1">
              <a:buFont typeface="Arial" pitchFamily="34" charset="0"/>
              <a:buChar char="•"/>
            </a:pPr>
            <a:r>
              <a:rPr lang="de-DE" sz="1400" dirty="0"/>
              <a:t>Simon </a:t>
            </a:r>
            <a:r>
              <a:rPr lang="de-DE" sz="1400" dirty="0" err="1" smtClean="0"/>
              <a:t>Jakubowski</a:t>
            </a:r>
            <a:endParaRPr lang="de-DE" sz="1400" dirty="0" smtClean="0"/>
          </a:p>
          <a:p>
            <a:pPr marL="171450" indent="-171450" eaLnBrk="1" hangingPunct="1">
              <a:buFont typeface="Arial" pitchFamily="34" charset="0"/>
              <a:buChar char="•"/>
            </a:pPr>
            <a:r>
              <a:rPr lang="de-DE" sz="1400" dirty="0"/>
              <a:t>Jannik </a:t>
            </a:r>
            <a:r>
              <a:rPr lang="de-DE" sz="1400" dirty="0" err="1"/>
              <a:t>Flessner</a:t>
            </a:r>
            <a:endParaRPr lang="de-DE" sz="1400" dirty="0"/>
          </a:p>
          <a:p>
            <a:pPr marL="171450" indent="-171450" eaLnBrk="1" hangingPunct="1">
              <a:buFont typeface="Arial" pitchFamily="34" charset="0"/>
              <a:buChar char="•"/>
            </a:pPr>
            <a:r>
              <a:rPr lang="de-DE" sz="1400" dirty="0"/>
              <a:t>Malte </a:t>
            </a:r>
            <a:r>
              <a:rPr lang="de-DE" sz="1400" dirty="0" smtClean="0"/>
              <a:t>Falk</a:t>
            </a:r>
          </a:p>
          <a:p>
            <a:pPr marL="171450" indent="-171450" eaLnBrk="1" hangingPunct="1">
              <a:buFont typeface="Arial" pitchFamily="34" charset="0"/>
              <a:buChar char="•"/>
            </a:pPr>
            <a:r>
              <a:rPr lang="de-DE" sz="1400" dirty="0" smtClean="0"/>
              <a:t>Jan-Gerd </a:t>
            </a:r>
            <a:r>
              <a:rPr lang="de-DE" sz="1400" dirty="0" err="1" smtClean="0"/>
              <a:t>Meß</a:t>
            </a:r>
            <a:endParaRPr lang="de-DE" sz="1400" dirty="0" smtClean="0"/>
          </a:p>
          <a:p>
            <a:pPr marL="171450" indent="-171450" eaLnBrk="1" hangingPunct="1">
              <a:buFont typeface="Arial" pitchFamily="34" charset="0"/>
              <a:buChar char="•"/>
            </a:pPr>
            <a:r>
              <a:rPr lang="de-DE" sz="1400" dirty="0" smtClean="0"/>
              <a:t>Jan Paul Vox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Systembeschreibung - Agenten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9F22E3-6095-41CF-9F8F-86CBE99A5BD9}" type="slidenum">
              <a:rPr lang="de-DE" smtClean="0"/>
              <a:pPr>
                <a:defRPr/>
              </a:pPr>
              <a:t>10</a:t>
            </a:fld>
            <a:endParaRPr lang="de-DE"/>
          </a:p>
        </p:txBody>
      </p:sp>
      <p:sp>
        <p:nvSpPr>
          <p:cNvPr id="7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1" y="6597650"/>
            <a:ext cx="7841060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21.10.2014                                    Abschlusspräsentation                                    Uni Oldenburg</a:t>
            </a:r>
            <a:endParaRPr lang="de-DE" dirty="0"/>
          </a:p>
        </p:txBody>
      </p:sp>
      <p:pic>
        <p:nvPicPr>
          <p:cNvPr id="20483" name="Picture 3" descr="E:\Entwicklung\FAISE\FAISE git\Endbericht\image\flow\Agente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2648" y="1021080"/>
            <a:ext cx="6293102" cy="5284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1326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Agenda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9F22E3-6095-41CF-9F8F-86CBE99A5BD9}" type="slidenum">
              <a:rPr lang="de-DE" smtClean="0"/>
              <a:pPr>
                <a:defRPr/>
              </a:pPr>
              <a:t>11</a:t>
            </a:fld>
            <a:endParaRPr lang="de-DE" dirty="0"/>
          </a:p>
        </p:txBody>
      </p:sp>
      <p:sp>
        <p:nvSpPr>
          <p:cNvPr id="7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dirty="0" smtClean="0"/>
              <a:t>Projektgruppe FAISE                                        21.10.2014                                    Abschlusspräsentation                                    Uni Oldenburg</a:t>
            </a:r>
            <a:endParaRPr lang="de-DE" dirty="0"/>
          </a:p>
        </p:txBody>
      </p:sp>
      <p:sp>
        <p:nvSpPr>
          <p:cNvPr id="6" name="Inhaltsplatzhalter 2"/>
          <p:cNvSpPr>
            <a:spLocks noGrp="1"/>
          </p:cNvSpPr>
          <p:nvPr>
            <p:ph sz="half" idx="1"/>
          </p:nvPr>
        </p:nvSpPr>
        <p:spPr>
          <a:xfrm>
            <a:off x="1689131" y="1663700"/>
            <a:ext cx="6675170" cy="4279900"/>
          </a:xfrm>
          <a:noFill/>
        </p:spPr>
        <p:txBody>
          <a:bodyPr/>
          <a:lstStyle/>
          <a:p>
            <a:pPr marL="457200" lvl="0" indent="-457200">
              <a:buAutoNum type="arabicPeriod"/>
            </a:pPr>
            <a:r>
              <a:rPr lang="de-DE" sz="1800" dirty="0" smtClean="0"/>
              <a:t>Einleitung</a:t>
            </a:r>
          </a:p>
          <a:p>
            <a:pPr marL="0" lvl="0" indent="0">
              <a:buNone/>
            </a:pPr>
            <a:endParaRPr lang="de-DE" sz="1600" dirty="0" smtClean="0"/>
          </a:p>
          <a:p>
            <a:pPr marL="0" lvl="0" indent="0">
              <a:buNone/>
            </a:pPr>
            <a:r>
              <a:rPr lang="de-DE" sz="1800" dirty="0" smtClean="0"/>
              <a:t>2. Systembeschreibung</a:t>
            </a:r>
          </a:p>
          <a:p>
            <a:pPr marL="0" lvl="0" indent="0">
              <a:buNone/>
            </a:pPr>
            <a:endParaRPr lang="de-DE" sz="1600" dirty="0"/>
          </a:p>
          <a:p>
            <a:pPr marL="0" lvl="0" indent="0">
              <a:buNone/>
            </a:pPr>
            <a:r>
              <a:rPr lang="de-DE" sz="2400" b="1" dirty="0"/>
              <a:t>3. Teilgruppen </a:t>
            </a:r>
            <a:r>
              <a:rPr lang="de-DE" sz="2400" b="1" dirty="0">
                <a:solidFill>
                  <a:srgbClr val="0070C0"/>
                </a:solidFill>
              </a:rPr>
              <a:t>Simulation</a:t>
            </a:r>
            <a:r>
              <a:rPr lang="de-DE" sz="2400" b="1" dirty="0"/>
              <a:t> / Flow / </a:t>
            </a:r>
            <a:r>
              <a:rPr lang="de-DE" sz="2400" b="1" dirty="0" smtClean="0"/>
              <a:t>Drive</a:t>
            </a:r>
          </a:p>
          <a:p>
            <a:pPr lvl="1">
              <a:buFont typeface="Arial" pitchFamily="34" charset="0"/>
              <a:buChar char="•"/>
            </a:pPr>
            <a:r>
              <a:rPr lang="de-DE" b="1" dirty="0" smtClean="0"/>
              <a:t>Anforderungen</a:t>
            </a:r>
            <a:endParaRPr lang="de-DE" b="1" dirty="0"/>
          </a:p>
          <a:p>
            <a:pPr lvl="1">
              <a:buFont typeface="Arial" pitchFamily="34" charset="0"/>
              <a:buChar char="•"/>
            </a:pPr>
            <a:r>
              <a:rPr lang="de-DE" b="1" dirty="0" smtClean="0"/>
              <a:t>Konzeption</a:t>
            </a:r>
          </a:p>
          <a:p>
            <a:pPr lvl="1">
              <a:buFont typeface="Arial" pitchFamily="34" charset="0"/>
              <a:buChar char="•"/>
            </a:pPr>
            <a:r>
              <a:rPr lang="de-DE" b="1" dirty="0" smtClean="0"/>
              <a:t>Demo</a:t>
            </a:r>
            <a:endParaRPr lang="de-DE" b="1" dirty="0"/>
          </a:p>
          <a:p>
            <a:pPr lvl="1">
              <a:buFont typeface="Arial" pitchFamily="34" charset="0"/>
              <a:buChar char="•"/>
            </a:pPr>
            <a:r>
              <a:rPr lang="de-DE" b="1" dirty="0" smtClean="0"/>
              <a:t>Herausforderungen</a:t>
            </a:r>
            <a:endParaRPr lang="de-DE" b="1" dirty="0"/>
          </a:p>
          <a:p>
            <a:pPr lvl="1">
              <a:buFont typeface="Arial" pitchFamily="34" charset="0"/>
              <a:buChar char="•"/>
            </a:pPr>
            <a:r>
              <a:rPr lang="de-DE" b="1" dirty="0" smtClean="0"/>
              <a:t>Ausblick</a:t>
            </a:r>
          </a:p>
          <a:p>
            <a:pPr marL="0" lvl="0" indent="0">
              <a:buNone/>
            </a:pPr>
            <a:endParaRPr lang="de-DE" sz="1800" dirty="0"/>
          </a:p>
          <a:p>
            <a:pPr marL="0" indent="0">
              <a:buNone/>
            </a:pPr>
            <a:r>
              <a:rPr lang="de-DE" sz="1800" dirty="0"/>
              <a:t>4. Zusammenfassung</a:t>
            </a:r>
          </a:p>
          <a:p>
            <a:pPr marL="0" lvl="0" indent="0">
              <a:buNone/>
            </a:pPr>
            <a:endParaRPr lang="de-DE" dirty="0" smtClean="0"/>
          </a:p>
          <a:p>
            <a:pPr marL="0" lvl="0" indent="0">
              <a:buNone/>
            </a:pPr>
            <a:endParaRPr lang="de-DE" dirty="0"/>
          </a:p>
          <a:p>
            <a:pPr marL="0" lvl="0" indent="0">
              <a:buNone/>
            </a:pPr>
            <a:endParaRPr lang="de-DE" dirty="0"/>
          </a:p>
          <a:p>
            <a:pPr>
              <a:buFont typeface="Arial" pitchFamily="34" charset="0"/>
              <a:buChar char="•"/>
            </a:pPr>
            <a:endParaRPr lang="de-DE" dirty="0"/>
          </a:p>
          <a:p>
            <a:pPr marL="0" indent="0">
              <a:buNone/>
            </a:pPr>
            <a:endParaRPr lang="de-DE" sz="1600" dirty="0" smtClean="0"/>
          </a:p>
          <a:p>
            <a:endParaRPr lang="de-DE" sz="1600" dirty="0"/>
          </a:p>
          <a:p>
            <a:endParaRPr lang="de-DE" sz="1600" dirty="0"/>
          </a:p>
          <a:p>
            <a:endParaRPr lang="de-DE" sz="1600" dirty="0"/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36772" y="1422400"/>
            <a:ext cx="1198359" cy="4991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6343" y="4478108"/>
            <a:ext cx="2876763" cy="16178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1158"/>
          <p:cNvSpPr txBox="1">
            <a:spLocks noChangeArrowheads="1"/>
          </p:cNvSpPr>
          <p:nvPr/>
        </p:nvSpPr>
        <p:spPr bwMode="auto">
          <a:xfrm>
            <a:off x="7708894" y="2260600"/>
            <a:ext cx="1854202" cy="1879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Tx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/>
            <a:r>
              <a:rPr lang="de-DE" sz="1400" b="1" dirty="0" smtClean="0"/>
              <a:t>Team Simulation:</a:t>
            </a:r>
          </a:p>
          <a:p>
            <a:pPr marL="171450" indent="-171450" eaLnBrk="1" hangingPunct="1">
              <a:buFont typeface="Arial" pitchFamily="34" charset="0"/>
              <a:buChar char="•"/>
            </a:pPr>
            <a:r>
              <a:rPr lang="de-DE" sz="1400" dirty="0" err="1" smtClean="0"/>
              <a:t>Nagihan</a:t>
            </a:r>
            <a:r>
              <a:rPr lang="de-DE" sz="1400" dirty="0" smtClean="0"/>
              <a:t> Aydin</a:t>
            </a:r>
          </a:p>
          <a:p>
            <a:pPr marL="171450" indent="-171450" eaLnBrk="1" hangingPunct="1">
              <a:buFont typeface="Arial" pitchFamily="34" charset="0"/>
              <a:buChar char="•"/>
            </a:pPr>
            <a:r>
              <a:rPr lang="de-DE" sz="1400" dirty="0" smtClean="0"/>
              <a:t>Raschid Alkhatib</a:t>
            </a:r>
          </a:p>
          <a:p>
            <a:pPr marL="171450" indent="-171450" eaLnBrk="1" hangingPunct="1">
              <a:buFont typeface="Arial" pitchFamily="34" charset="0"/>
              <a:buChar char="•"/>
            </a:pPr>
            <a:r>
              <a:rPr lang="de-DE" sz="1400" dirty="0" smtClean="0"/>
              <a:t>Matthias Aden</a:t>
            </a:r>
          </a:p>
          <a:p>
            <a:pPr marL="171450" indent="-171450" eaLnBrk="1" hangingPunct="1">
              <a:buFont typeface="Arial" pitchFamily="34" charset="0"/>
              <a:buChar char="•"/>
            </a:pPr>
            <a:r>
              <a:rPr lang="de-DE" sz="1400" dirty="0" smtClean="0"/>
              <a:t>Christopher Schwarz</a:t>
            </a:r>
          </a:p>
          <a:p>
            <a:pPr marL="171450" indent="-171450" eaLnBrk="1" hangingPunct="1">
              <a:buFont typeface="Arial" pitchFamily="34" charset="0"/>
              <a:buChar char="•"/>
            </a:pPr>
            <a:r>
              <a:rPr lang="de-DE" sz="1400" dirty="0"/>
              <a:t>Simon </a:t>
            </a:r>
            <a:r>
              <a:rPr lang="de-DE" sz="1400" dirty="0" err="1" smtClean="0"/>
              <a:t>Jakubowski</a:t>
            </a:r>
            <a:endParaRPr lang="de-DE" sz="1400" dirty="0" smtClean="0"/>
          </a:p>
        </p:txBody>
      </p:sp>
      <p:sp>
        <p:nvSpPr>
          <p:cNvPr id="10" name="Textfeld 9"/>
          <p:cNvSpPr txBox="1"/>
          <p:nvPr/>
        </p:nvSpPr>
        <p:spPr>
          <a:xfrm>
            <a:off x="139700" y="6217910"/>
            <a:ext cx="45878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dirty="0" smtClean="0"/>
              <a:t>[ROT]</a:t>
            </a:r>
            <a:endParaRPr lang="de-DE" sz="800" dirty="0"/>
          </a:p>
        </p:txBody>
      </p:sp>
    </p:spTree>
    <p:extLst>
      <p:ext uri="{BB962C8B-B14F-4D97-AF65-F5344CB8AC3E}">
        <p14:creationId xmlns:p14="http://schemas.microsoft.com/office/powerpoint/2010/main" val="947101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Anforderungen </a:t>
            </a:r>
            <a:r>
              <a:rPr lang="de-DE" dirty="0" smtClean="0"/>
              <a:t>– Lastenheft</a:t>
            </a:r>
            <a:endParaRPr lang="de-DE" dirty="0"/>
          </a:p>
        </p:txBody>
      </p:sp>
      <p:sp>
        <p:nvSpPr>
          <p:cNvPr id="5" name="AutoShape 2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4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" name="AutoShape 6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12</a:t>
            </a:fld>
            <a:endParaRPr lang="de-DE"/>
          </a:p>
        </p:txBody>
      </p:sp>
      <p:sp>
        <p:nvSpPr>
          <p:cNvPr id="11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21.10.2014                                    Abschlusspräsentation                                    Uni Oldenburg</a:t>
            </a:r>
            <a:endParaRPr lang="de-DE" dirty="0"/>
          </a:p>
        </p:txBody>
      </p:sp>
      <p:sp>
        <p:nvSpPr>
          <p:cNvPr id="14" name="Inhaltsplatzhalter 2"/>
          <p:cNvSpPr>
            <a:spLocks noGrp="1"/>
          </p:cNvSpPr>
          <p:nvPr/>
        </p:nvSpPr>
        <p:spPr bwMode="auto">
          <a:xfrm>
            <a:off x="271463" y="1270000"/>
            <a:ext cx="4986337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spcAft>
                <a:spcPts val="600"/>
              </a:spcAft>
            </a:pPr>
            <a:r>
              <a:rPr lang="de-DE" dirty="0" smtClean="0"/>
              <a:t>Konzeption und Implementierung der / des</a:t>
            </a:r>
          </a:p>
          <a:p>
            <a:pPr lvl="1">
              <a:spcAft>
                <a:spcPts val="600"/>
              </a:spcAft>
            </a:pPr>
            <a:r>
              <a:rPr lang="de-DE" sz="1700" dirty="0"/>
              <a:t>Agenten</a:t>
            </a:r>
            <a:endParaRPr lang="de-DE" sz="1700" dirty="0" smtClean="0"/>
          </a:p>
          <a:p>
            <a:pPr lvl="1">
              <a:spcAft>
                <a:spcPts val="600"/>
              </a:spcAft>
            </a:pPr>
            <a:r>
              <a:rPr lang="de-DE" sz="1700" dirty="0" smtClean="0"/>
              <a:t>Ablaufkonzepts</a:t>
            </a:r>
          </a:p>
          <a:p>
            <a:pPr lvl="1">
              <a:spcAft>
                <a:spcPts val="600"/>
              </a:spcAft>
            </a:pPr>
            <a:r>
              <a:rPr lang="de-DE" sz="1700" dirty="0" smtClean="0"/>
              <a:t>Agentenkommunikation</a:t>
            </a:r>
            <a:br>
              <a:rPr lang="de-DE" sz="1700" dirty="0" smtClean="0"/>
            </a:br>
            <a:endParaRPr lang="de-DE" sz="1700" dirty="0" smtClean="0"/>
          </a:p>
          <a:p>
            <a:pPr>
              <a:spcAft>
                <a:spcPts val="600"/>
              </a:spcAft>
            </a:pPr>
            <a:r>
              <a:rPr lang="de-DE" dirty="0" smtClean="0"/>
              <a:t>Verhalten der Virtuelle Akteure analog zu den physischen Akteuren</a:t>
            </a:r>
            <a:br>
              <a:rPr lang="de-DE" dirty="0" smtClean="0"/>
            </a:br>
            <a:endParaRPr lang="de-DE" dirty="0" smtClean="0"/>
          </a:p>
          <a:p>
            <a:pPr>
              <a:spcAft>
                <a:spcPts val="600"/>
              </a:spcAft>
            </a:pPr>
            <a:r>
              <a:rPr lang="de-DE" dirty="0"/>
              <a:t>Simulation </a:t>
            </a:r>
            <a:r>
              <a:rPr lang="de-DE" dirty="0" smtClean="0"/>
              <a:t>soll skalierbar sein</a:t>
            </a:r>
            <a:br>
              <a:rPr lang="de-DE" dirty="0" smtClean="0"/>
            </a:br>
            <a:endParaRPr lang="de-DE" dirty="0"/>
          </a:p>
          <a:p>
            <a:pPr>
              <a:spcAft>
                <a:spcPts val="600"/>
              </a:spcAft>
            </a:pPr>
            <a:r>
              <a:rPr lang="de-DE" dirty="0" smtClean="0"/>
              <a:t>Generierung von Aufträgen</a:t>
            </a:r>
            <a:br>
              <a:rPr lang="de-DE" dirty="0" smtClean="0"/>
            </a:br>
            <a:endParaRPr lang="de-DE" dirty="0" smtClean="0"/>
          </a:p>
          <a:p>
            <a:pPr>
              <a:spcAft>
                <a:spcPts val="600"/>
              </a:spcAft>
            </a:pPr>
            <a:r>
              <a:rPr lang="de-DE" dirty="0" smtClean="0"/>
              <a:t>Statistiken</a:t>
            </a: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5771" y="4905849"/>
            <a:ext cx="2804057" cy="16824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3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2031" y="1495583"/>
            <a:ext cx="2363821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75875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Technologieüberblick</a:t>
            </a:r>
            <a:endParaRPr lang="de-DE" dirty="0"/>
          </a:p>
        </p:txBody>
      </p:sp>
      <p:sp>
        <p:nvSpPr>
          <p:cNvPr id="5" name="AutoShape 2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4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" name="AutoShape 6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13</a:t>
            </a:fld>
            <a:endParaRPr lang="de-DE"/>
          </a:p>
        </p:txBody>
      </p:sp>
      <p:sp>
        <p:nvSpPr>
          <p:cNvPr id="11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21.10.2014                                    Abschlusspräsentation                                    Uni Oldenburg</a:t>
            </a:r>
            <a:endParaRPr lang="de-DE" dirty="0"/>
          </a:p>
        </p:txBody>
      </p:sp>
      <p:pic>
        <p:nvPicPr>
          <p:cNvPr id="15362" name="Picture 2" descr="D:\Dropbox\private\#Uni Oldenburg\Semester 9\PG FAISE\architektur_präsi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6900" y="1179513"/>
            <a:ext cx="5676900" cy="4595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6652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911350" y="274638"/>
            <a:ext cx="6666657" cy="922337"/>
          </a:xfrm>
        </p:spPr>
        <p:txBody>
          <a:bodyPr/>
          <a:lstStyle/>
          <a:p>
            <a:r>
              <a:rPr lang="de-DE" dirty="0" smtClean="0"/>
              <a:t>Interaktion der Komponenten </a:t>
            </a:r>
            <a:endParaRPr lang="de-DE" dirty="0"/>
          </a:p>
        </p:txBody>
      </p:sp>
      <p:sp>
        <p:nvSpPr>
          <p:cNvPr id="5" name="AutoShape 2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4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" name="AutoShape 6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14</a:t>
            </a:fld>
            <a:endParaRPr lang="de-DE"/>
          </a:p>
        </p:txBody>
      </p:sp>
      <p:sp>
        <p:nvSpPr>
          <p:cNvPr id="11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21.10.2014                                    Abschlusspräsentation                                    Uni Oldenburg</a:t>
            </a:r>
            <a:endParaRPr lang="de-DE" dirty="0"/>
          </a:p>
        </p:txBody>
      </p:sp>
      <p:pic>
        <p:nvPicPr>
          <p:cNvPr id="9" name="Inhaltsplatzhalter 3"/>
          <p:cNvPicPr>
            <a:picLocks noGrp="1"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75593" y="1196975"/>
            <a:ext cx="7402414" cy="514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037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Agententypen</a:t>
            </a:r>
            <a:endParaRPr lang="de-DE" dirty="0"/>
          </a:p>
        </p:txBody>
      </p:sp>
      <p:sp>
        <p:nvSpPr>
          <p:cNvPr id="5" name="AutoShape 2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4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" name="AutoShape 6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15</a:t>
            </a:fld>
            <a:endParaRPr lang="de-DE"/>
          </a:p>
        </p:txBody>
      </p:sp>
      <p:sp>
        <p:nvSpPr>
          <p:cNvPr id="11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21.10.2014                                    Abschlusspräsentation                                    Uni Oldenburg</a:t>
            </a:r>
            <a:endParaRPr lang="de-DE" dirty="0"/>
          </a:p>
        </p:txBody>
      </p:sp>
      <p:sp>
        <p:nvSpPr>
          <p:cNvPr id="14" name="Inhaltsplatzhalter 2"/>
          <p:cNvSpPr>
            <a:spLocks noGrp="1"/>
          </p:cNvSpPr>
          <p:nvPr/>
        </p:nvSpPr>
        <p:spPr bwMode="auto">
          <a:xfrm>
            <a:off x="271463" y="1536700"/>
            <a:ext cx="7488237" cy="4787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spcAft>
                <a:spcPts val="600"/>
              </a:spcAft>
            </a:pPr>
            <a:r>
              <a:rPr lang="de-DE" dirty="0"/>
              <a:t>Jede Rampe besitzt einen </a:t>
            </a:r>
            <a:endParaRPr lang="de-DE" dirty="0" smtClean="0"/>
          </a:p>
          <a:p>
            <a:pPr lvl="1">
              <a:spcAft>
                <a:spcPts val="600"/>
              </a:spcAft>
            </a:pPr>
            <a:r>
              <a:rPr lang="de-DE" sz="1700" dirty="0" smtClean="0"/>
              <a:t>Paket- </a:t>
            </a:r>
            <a:r>
              <a:rPr lang="de-DE" sz="1700" dirty="0"/>
              <a:t>, </a:t>
            </a:r>
            <a:r>
              <a:rPr lang="de-DE" sz="1700" dirty="0" smtClean="0"/>
              <a:t>Order-</a:t>
            </a:r>
            <a:r>
              <a:rPr lang="de-DE" sz="1700" dirty="0"/>
              <a:t>, </a:t>
            </a:r>
            <a:r>
              <a:rPr lang="de-DE" sz="1700" dirty="0" smtClean="0"/>
              <a:t> Routing- und Plattformagenten</a:t>
            </a:r>
            <a:endParaRPr lang="de-DE" sz="1700" dirty="0"/>
          </a:p>
          <a:p>
            <a:pPr>
              <a:spcAft>
                <a:spcPts val="600"/>
              </a:spcAft>
            </a:pPr>
            <a:r>
              <a:rPr lang="de-DE" dirty="0"/>
              <a:t>Jedes Fahrzeug besitzt einen </a:t>
            </a:r>
            <a:endParaRPr lang="de-DE" dirty="0" smtClean="0"/>
          </a:p>
          <a:p>
            <a:pPr lvl="1">
              <a:spcAft>
                <a:spcPts val="600"/>
              </a:spcAft>
            </a:pPr>
            <a:r>
              <a:rPr lang="de-DE" sz="1700" dirty="0" smtClean="0"/>
              <a:t>Paket- </a:t>
            </a:r>
            <a:r>
              <a:rPr lang="de-DE" sz="1700" dirty="0"/>
              <a:t>, </a:t>
            </a:r>
            <a:r>
              <a:rPr lang="de-DE" sz="1700" dirty="0" smtClean="0"/>
              <a:t>Routing- </a:t>
            </a:r>
            <a:r>
              <a:rPr lang="de-DE" sz="1700" dirty="0"/>
              <a:t>und </a:t>
            </a:r>
            <a:r>
              <a:rPr lang="de-DE" sz="1700" dirty="0" smtClean="0"/>
              <a:t>Plattformagenten</a:t>
            </a:r>
            <a:endParaRPr lang="de-DE" sz="1700" dirty="0"/>
          </a:p>
          <a:p>
            <a:pPr>
              <a:spcAft>
                <a:spcPts val="600"/>
              </a:spcAft>
            </a:pPr>
            <a:r>
              <a:rPr lang="de-DE" dirty="0"/>
              <a:t>Plattform und Routingagenten sind unterschiedlich je nach </a:t>
            </a:r>
            <a:r>
              <a:rPr lang="de-DE" dirty="0" smtClean="0"/>
              <a:t>Akteur</a:t>
            </a:r>
            <a:endParaRPr lang="de-DE" dirty="0"/>
          </a:p>
          <a:p>
            <a:pPr>
              <a:spcAft>
                <a:spcPts val="600"/>
              </a:spcAft>
            </a:pPr>
            <a:r>
              <a:rPr lang="de-DE" dirty="0" err="1" smtClean="0"/>
              <a:t>JobAgent</a:t>
            </a:r>
            <a:r>
              <a:rPr lang="de-DE" dirty="0" smtClean="0"/>
              <a:t> zur Verteilung der Aufträge </a:t>
            </a:r>
          </a:p>
          <a:p>
            <a:pPr lvl="1">
              <a:spcAft>
                <a:spcPts val="600"/>
              </a:spcAft>
            </a:pPr>
            <a:r>
              <a:rPr lang="de-DE" sz="1700" dirty="0" smtClean="0"/>
              <a:t>Eingehender Auftrag </a:t>
            </a:r>
            <a:r>
              <a:rPr lang="de-DE" sz="1700" dirty="0" smtClean="0">
                <a:sym typeface="Wingdings" panose="05000000000000000000" pitchFamily="2" charset="2"/>
              </a:rPr>
              <a:t> Eingangsrampe</a:t>
            </a:r>
            <a:endParaRPr lang="de-DE" sz="1700" dirty="0" smtClean="0"/>
          </a:p>
          <a:p>
            <a:pPr lvl="1">
              <a:spcAft>
                <a:spcPts val="600"/>
              </a:spcAft>
            </a:pPr>
            <a:r>
              <a:rPr lang="de-DE" sz="1700" dirty="0" smtClean="0"/>
              <a:t>Ausgehender Auftrag </a:t>
            </a:r>
            <a:r>
              <a:rPr lang="de-DE" sz="1700" dirty="0" smtClean="0">
                <a:sym typeface="Wingdings" panose="05000000000000000000" pitchFamily="2" charset="2"/>
              </a:rPr>
              <a:t> Ausgangsrampe</a:t>
            </a:r>
            <a:endParaRPr lang="de-DE" sz="1700" dirty="0" smtClean="0"/>
          </a:p>
          <a:p>
            <a:pPr>
              <a:spcAft>
                <a:spcPts val="600"/>
              </a:spcAft>
            </a:pPr>
            <a:r>
              <a:rPr lang="de-DE" dirty="0" err="1" smtClean="0"/>
              <a:t>StatistikAgent</a:t>
            </a:r>
            <a:r>
              <a:rPr lang="de-DE" dirty="0" smtClean="0"/>
              <a:t> zur Auswertung von Simulationsläufen</a:t>
            </a:r>
          </a:p>
        </p:txBody>
      </p:sp>
      <p:pic>
        <p:nvPicPr>
          <p:cNvPr id="9" name="Picture 1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012" r="77765" b="39850"/>
          <a:stretch/>
        </p:blipFill>
        <p:spPr bwMode="auto">
          <a:xfrm rot="16200000">
            <a:off x="6483658" y="1516456"/>
            <a:ext cx="1090925" cy="447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2" descr="C:\Users\Jan\AppData\Local\Microsoft\Windows\INetCache\Content.Outlook\H3ANPUE2\RT6 hinten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565" b="94262" l="9989" r="89937">
                        <a14:backgroundMark x1="42639" y1="14900" x2="48375" y2="15473"/>
                        <a14:backgroundMark x1="44168" y1="11175" x2="50860" y2="11175"/>
                        <a14:backgroundMark x1="34799" y1="32378" x2="33461" y2="7450"/>
                        <a14:backgroundMark x1="41491" y1="44986" x2="41491" y2="449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967" r="27949" b="5385"/>
          <a:stretch/>
        </p:blipFill>
        <p:spPr bwMode="auto">
          <a:xfrm>
            <a:off x="5941051" y="2178441"/>
            <a:ext cx="608068" cy="981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8773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Demo </a:t>
            </a:r>
            <a:r>
              <a:rPr lang="de-DE" dirty="0" err="1" smtClean="0"/>
              <a:t>Pathfinding</a:t>
            </a:r>
            <a:endParaRPr lang="de-DE" dirty="0"/>
          </a:p>
        </p:txBody>
      </p:sp>
      <p:sp>
        <p:nvSpPr>
          <p:cNvPr id="11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78600"/>
            <a:ext cx="8547894" cy="279400"/>
          </a:xfrm>
        </p:spPr>
        <p:txBody>
          <a:bodyPr/>
          <a:lstStyle/>
          <a:p>
            <a:pPr algn="l">
              <a:defRPr/>
            </a:pPr>
            <a:r>
              <a:rPr lang="de-DE" dirty="0" smtClean="0"/>
              <a:t>Projektgruppe FAISE                                        21.10.2014                                    Abschlusspräsentation                                    Uni Oldenburg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16</a:t>
            </a:fld>
            <a:endParaRPr lang="de-DE"/>
          </a:p>
        </p:txBody>
      </p:sp>
      <p:sp>
        <p:nvSpPr>
          <p:cNvPr id="5" name="AutoShape 2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4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" name="AutoShape 6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4" name="Inhaltsplatzhalter 2"/>
          <p:cNvSpPr>
            <a:spLocks noGrp="1"/>
          </p:cNvSpPr>
          <p:nvPr/>
        </p:nvSpPr>
        <p:spPr bwMode="auto">
          <a:xfrm>
            <a:off x="271463" y="1536700"/>
            <a:ext cx="9363075" cy="446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spcAft>
                <a:spcPts val="600"/>
              </a:spcAft>
            </a:pPr>
            <a:endParaRPr lang="de-DE" sz="2400" dirty="0" smtClean="0"/>
          </a:p>
        </p:txBody>
      </p:sp>
      <p:pic>
        <p:nvPicPr>
          <p:cNvPr id="20482" name="Picture 2">
            <a:hlinkClick r:id="rId3" action="ppaction://hlinkfil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4975" y="1343025"/>
            <a:ext cx="6496050" cy="5086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93249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Live Demo </a:t>
            </a:r>
            <a:r>
              <a:rPr lang="de-DE" smtClean="0"/>
              <a:t>der Simulation</a:t>
            </a:r>
            <a:endParaRPr lang="de-DE" dirty="0"/>
          </a:p>
        </p:txBody>
      </p:sp>
      <p:sp>
        <p:nvSpPr>
          <p:cNvPr id="11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78600"/>
            <a:ext cx="8547894" cy="279400"/>
          </a:xfrm>
        </p:spPr>
        <p:txBody>
          <a:bodyPr/>
          <a:lstStyle/>
          <a:p>
            <a:pPr algn="l">
              <a:defRPr/>
            </a:pPr>
            <a:r>
              <a:rPr lang="de-DE" dirty="0" smtClean="0"/>
              <a:t>Projektgruppe FAISE                                        21.10.2014                                    Abschlusspräsentation                                    Uni Oldenburg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17</a:t>
            </a:fld>
            <a:endParaRPr lang="de-DE"/>
          </a:p>
        </p:txBody>
      </p:sp>
      <p:sp>
        <p:nvSpPr>
          <p:cNvPr id="5" name="AutoShape 2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4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" name="AutoShape 6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4" name="Inhaltsplatzhalter 2"/>
          <p:cNvSpPr>
            <a:spLocks noGrp="1"/>
          </p:cNvSpPr>
          <p:nvPr/>
        </p:nvSpPr>
        <p:spPr bwMode="auto">
          <a:xfrm>
            <a:off x="271463" y="1536700"/>
            <a:ext cx="9363075" cy="446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spcAft>
                <a:spcPts val="600"/>
              </a:spcAft>
            </a:pPr>
            <a:endParaRPr lang="de-DE" sz="2400" dirty="0" smtClean="0"/>
          </a:p>
        </p:txBody>
      </p:sp>
    </p:spTree>
    <p:extLst>
      <p:ext uri="{BB962C8B-B14F-4D97-AF65-F5344CB8AC3E}">
        <p14:creationId xmlns:p14="http://schemas.microsoft.com/office/powerpoint/2010/main" val="2050894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Herausforderungen / Schwierigkeiten</a:t>
            </a:r>
            <a:endParaRPr lang="de-DE" dirty="0"/>
          </a:p>
        </p:txBody>
      </p:sp>
      <p:sp>
        <p:nvSpPr>
          <p:cNvPr id="5" name="AutoShape 2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4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" name="AutoShape 6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18</a:t>
            </a:fld>
            <a:endParaRPr lang="de-DE"/>
          </a:p>
        </p:txBody>
      </p:sp>
      <p:sp>
        <p:nvSpPr>
          <p:cNvPr id="11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21.10.2014                                    Abschlusspräsentation                                    Uni Oldenburg</a:t>
            </a:r>
            <a:endParaRPr lang="de-DE" dirty="0"/>
          </a:p>
        </p:txBody>
      </p:sp>
      <p:sp>
        <p:nvSpPr>
          <p:cNvPr id="14" name="Inhaltsplatzhalter 2"/>
          <p:cNvSpPr>
            <a:spLocks noGrp="1"/>
          </p:cNvSpPr>
          <p:nvPr/>
        </p:nvSpPr>
        <p:spPr bwMode="auto">
          <a:xfrm>
            <a:off x="1044196" y="1665287"/>
            <a:ext cx="5730092" cy="446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spcAft>
                <a:spcPts val="600"/>
              </a:spcAft>
            </a:pPr>
            <a:r>
              <a:rPr lang="de-DE" dirty="0"/>
              <a:t>Komplexität </a:t>
            </a:r>
            <a:r>
              <a:rPr lang="de-DE" dirty="0" smtClean="0"/>
              <a:t>der Kommunikation und der Vielzahl </a:t>
            </a:r>
            <a:r>
              <a:rPr lang="de-DE" dirty="0"/>
              <a:t>an </a:t>
            </a:r>
            <a:r>
              <a:rPr lang="de-DE" dirty="0" smtClean="0"/>
              <a:t>Agenten</a:t>
            </a:r>
          </a:p>
          <a:p>
            <a:pPr>
              <a:spcAft>
                <a:spcPts val="600"/>
              </a:spcAft>
            </a:pPr>
            <a:endParaRPr lang="de-DE" dirty="0" smtClean="0"/>
          </a:p>
          <a:p>
            <a:pPr>
              <a:spcAft>
                <a:spcPts val="600"/>
              </a:spcAft>
            </a:pPr>
            <a:r>
              <a:rPr lang="de-DE" dirty="0"/>
              <a:t>Debugging-Probleme</a:t>
            </a:r>
          </a:p>
          <a:p>
            <a:pPr>
              <a:spcAft>
                <a:spcPts val="600"/>
              </a:spcAft>
            </a:pPr>
            <a:endParaRPr lang="de-DE" dirty="0"/>
          </a:p>
          <a:p>
            <a:pPr>
              <a:spcAft>
                <a:spcPts val="600"/>
              </a:spcAft>
            </a:pPr>
            <a:r>
              <a:rPr lang="de-DE" dirty="0"/>
              <a:t>Entwicklung der </a:t>
            </a:r>
            <a:r>
              <a:rPr lang="de-DE" dirty="0" smtClean="0"/>
              <a:t>Agenten </a:t>
            </a:r>
            <a:r>
              <a:rPr lang="de-DE" dirty="0"/>
              <a:t>mit mehreren </a:t>
            </a:r>
            <a:r>
              <a:rPr lang="de-DE" dirty="0" smtClean="0"/>
              <a:t>Personen</a:t>
            </a:r>
          </a:p>
          <a:p>
            <a:pPr marL="0" indent="0">
              <a:spcAft>
                <a:spcPts val="600"/>
              </a:spcAft>
              <a:buNone/>
            </a:pPr>
            <a:endParaRPr lang="de-DE" dirty="0"/>
          </a:p>
        </p:txBody>
      </p:sp>
      <p:pic>
        <p:nvPicPr>
          <p:cNvPr id="15362" name="Picture 2" descr="http://2.bp.blogspot.com/-bnnb1cJVe1Y/U3-8IYYUsoI/AAAAAAAAGTI/khJ1Qm1pysY/s1600/400px-Logic_Debugging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9" t="12650" r="3909" b="2809"/>
          <a:stretch/>
        </p:blipFill>
        <p:spPr bwMode="auto">
          <a:xfrm>
            <a:off x="6375042" y="2393359"/>
            <a:ext cx="2781836" cy="2962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feld 9"/>
          <p:cNvSpPr txBox="1"/>
          <p:nvPr/>
        </p:nvSpPr>
        <p:spPr>
          <a:xfrm>
            <a:off x="7248391" y="5355499"/>
            <a:ext cx="4651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dirty="0" smtClean="0"/>
              <a:t>[BUG]</a:t>
            </a:r>
            <a:endParaRPr lang="de-DE" sz="800" dirty="0"/>
          </a:p>
        </p:txBody>
      </p:sp>
    </p:spTree>
    <p:extLst>
      <p:ext uri="{BB962C8B-B14F-4D97-AF65-F5344CB8AC3E}">
        <p14:creationId xmlns:p14="http://schemas.microsoft.com/office/powerpoint/2010/main" val="1327044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Ausblick</a:t>
            </a:r>
          </a:p>
        </p:txBody>
      </p:sp>
      <p:sp>
        <p:nvSpPr>
          <p:cNvPr id="5" name="AutoShape 2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4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" name="AutoShape 6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19</a:t>
            </a:fld>
            <a:endParaRPr lang="de-DE"/>
          </a:p>
        </p:txBody>
      </p:sp>
      <p:sp>
        <p:nvSpPr>
          <p:cNvPr id="11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21.10.2014                                    Abschlusspräsentation                                    Uni Oldenburg</a:t>
            </a:r>
            <a:endParaRPr lang="de-DE" dirty="0"/>
          </a:p>
        </p:txBody>
      </p:sp>
      <p:sp>
        <p:nvSpPr>
          <p:cNvPr id="14" name="Inhaltsplatzhalter 2"/>
          <p:cNvSpPr>
            <a:spLocks noGrp="1"/>
          </p:cNvSpPr>
          <p:nvPr/>
        </p:nvSpPr>
        <p:spPr bwMode="auto">
          <a:xfrm>
            <a:off x="612775" y="1308100"/>
            <a:ext cx="8339137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spcAft>
                <a:spcPts val="600"/>
              </a:spcAft>
            </a:pPr>
            <a:r>
              <a:rPr lang="de-DE" dirty="0"/>
              <a:t>Dynamisches Hinzufügen von Bots und </a:t>
            </a:r>
            <a:r>
              <a:rPr lang="de-DE" dirty="0" smtClean="0"/>
              <a:t>Aufträgen zur Simulationslaufzeit</a:t>
            </a:r>
            <a:br>
              <a:rPr lang="de-DE" dirty="0" smtClean="0"/>
            </a:br>
            <a:endParaRPr lang="de-DE" dirty="0"/>
          </a:p>
          <a:p>
            <a:pPr>
              <a:spcAft>
                <a:spcPts val="600"/>
              </a:spcAft>
            </a:pPr>
            <a:r>
              <a:rPr lang="de-DE" dirty="0"/>
              <a:t>Kollisionsvermeidung der </a:t>
            </a:r>
            <a:r>
              <a:rPr lang="de-DE" dirty="0" smtClean="0"/>
              <a:t>Fahrzeuge</a:t>
            </a:r>
            <a:r>
              <a:rPr lang="de-DE" sz="1700" dirty="0" smtClean="0"/>
              <a:t/>
            </a:r>
            <a:br>
              <a:rPr lang="de-DE" sz="1700" dirty="0" smtClean="0"/>
            </a:br>
            <a:endParaRPr lang="de-DE" sz="1700" dirty="0"/>
          </a:p>
          <a:p>
            <a:pPr>
              <a:spcAft>
                <a:spcPts val="600"/>
              </a:spcAft>
            </a:pPr>
            <a:r>
              <a:rPr lang="de-DE" dirty="0"/>
              <a:t>Genauere Zeitplanung für die </a:t>
            </a:r>
            <a:r>
              <a:rPr lang="de-DE" dirty="0" smtClean="0"/>
              <a:t>Aufträge</a:t>
            </a:r>
            <a:br>
              <a:rPr lang="de-DE" dirty="0" smtClean="0"/>
            </a:br>
            <a:endParaRPr lang="de-DE" dirty="0"/>
          </a:p>
          <a:p>
            <a:pPr>
              <a:spcAft>
                <a:spcPts val="600"/>
              </a:spcAft>
            </a:pPr>
            <a:r>
              <a:rPr lang="de-DE" dirty="0" smtClean="0"/>
              <a:t>erweitertes Schwarmverhalten</a:t>
            </a:r>
            <a:br>
              <a:rPr lang="de-DE" dirty="0" smtClean="0"/>
            </a:br>
            <a:endParaRPr lang="de-DE" dirty="0" smtClean="0"/>
          </a:p>
          <a:p>
            <a:pPr>
              <a:spcAft>
                <a:spcPts val="600"/>
              </a:spcAft>
            </a:pPr>
            <a:r>
              <a:rPr lang="de-DE" dirty="0" smtClean="0"/>
              <a:t>Migration von JADE auf JASON (Scheduler)</a:t>
            </a:r>
            <a:br>
              <a:rPr lang="de-DE" dirty="0" smtClean="0"/>
            </a:br>
            <a:endParaRPr lang="de-DE" dirty="0" smtClean="0"/>
          </a:p>
        </p:txBody>
      </p:sp>
      <p:pic>
        <p:nvPicPr>
          <p:cNvPr id="19458" name="Picture 2" descr="Jade Sit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2112" y="4064000"/>
            <a:ext cx="4419600" cy="147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feld 9"/>
          <p:cNvSpPr txBox="1"/>
          <p:nvPr/>
        </p:nvSpPr>
        <p:spPr>
          <a:xfrm>
            <a:off x="7294338" y="5132060"/>
            <a:ext cx="4363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dirty="0" smtClean="0"/>
              <a:t>[JAD]</a:t>
            </a:r>
            <a:endParaRPr lang="de-DE" sz="800" dirty="0"/>
          </a:p>
        </p:txBody>
      </p:sp>
    </p:spTree>
    <p:extLst>
      <p:ext uri="{BB962C8B-B14F-4D97-AF65-F5344CB8AC3E}">
        <p14:creationId xmlns:p14="http://schemas.microsoft.com/office/powerpoint/2010/main" val="3316815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Motivation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Probleme mit statischen Materialflusssystemen </a:t>
            </a:r>
          </a:p>
          <a:p>
            <a:pPr lvl="1">
              <a:buFont typeface="Symbol" pitchFamily="18" charset="2"/>
              <a:buChar char="-"/>
            </a:pPr>
            <a:r>
              <a:rPr lang="de-DE" sz="1600" dirty="0" smtClean="0"/>
              <a:t>Schlechte Skalierbarkeit</a:t>
            </a:r>
          </a:p>
          <a:p>
            <a:pPr lvl="1">
              <a:buFont typeface="Symbol" pitchFamily="18" charset="2"/>
              <a:buChar char="-"/>
            </a:pPr>
            <a:r>
              <a:rPr lang="de-DE" sz="1600" dirty="0" smtClean="0"/>
              <a:t>Schlechte Erweiterbarkeit</a:t>
            </a:r>
          </a:p>
          <a:p>
            <a:pPr lvl="1">
              <a:buFont typeface="Symbol" pitchFamily="18" charset="2"/>
              <a:buChar char="-"/>
            </a:pPr>
            <a:r>
              <a:rPr lang="de-DE" sz="1600" dirty="0" smtClean="0"/>
              <a:t>Schlechtes Anpassungsverhalten</a:t>
            </a:r>
          </a:p>
          <a:p>
            <a:pPr lvl="1">
              <a:buFont typeface="Symbol" pitchFamily="18" charset="2"/>
              <a:buChar char="-"/>
            </a:pPr>
            <a:r>
              <a:rPr lang="de-DE" sz="1600" dirty="0" smtClean="0"/>
              <a:t>Single-Point-</a:t>
            </a:r>
            <a:r>
              <a:rPr lang="de-DE" sz="1600" dirty="0" err="1" smtClean="0"/>
              <a:t>Of</a:t>
            </a:r>
            <a:r>
              <a:rPr lang="de-DE" sz="1600" dirty="0" smtClean="0"/>
              <a:t>-</a:t>
            </a:r>
            <a:r>
              <a:rPr lang="de-DE" sz="1600" dirty="0" err="1" smtClean="0"/>
              <a:t>Failure</a:t>
            </a:r>
            <a:endParaRPr lang="de-DE" sz="1600" dirty="0" smtClean="0"/>
          </a:p>
          <a:p>
            <a:pPr lvl="1"/>
            <a:endParaRPr lang="de-DE" dirty="0"/>
          </a:p>
          <a:p>
            <a:r>
              <a:rPr lang="de-DE" dirty="0" smtClean="0"/>
              <a:t>Flexible fahrerlose Transportsysteme</a:t>
            </a:r>
          </a:p>
          <a:p>
            <a:pPr lvl="1">
              <a:buFont typeface="Symbol" pitchFamily="18" charset="2"/>
              <a:buChar char="-"/>
            </a:pPr>
            <a:r>
              <a:rPr lang="de-DE" sz="1600" dirty="0" smtClean="0"/>
              <a:t>Gute Skalierbarkeit</a:t>
            </a:r>
          </a:p>
          <a:p>
            <a:pPr lvl="1">
              <a:buFont typeface="Symbol" pitchFamily="18" charset="2"/>
              <a:buChar char="-"/>
            </a:pPr>
            <a:r>
              <a:rPr lang="de-DE" sz="1600" dirty="0" smtClean="0"/>
              <a:t>Robustheit durch Redundanz</a:t>
            </a:r>
          </a:p>
          <a:p>
            <a:pPr lvl="1">
              <a:buFont typeface="Symbol" pitchFamily="18" charset="2"/>
              <a:buChar char="-"/>
            </a:pPr>
            <a:r>
              <a:rPr lang="de-DE" sz="1600" dirty="0" smtClean="0"/>
              <a:t>Hohe Reaktivität durch dezentrale Steuerung</a:t>
            </a: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4499" y="1825625"/>
            <a:ext cx="3590925" cy="2393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7460" y="4689473"/>
            <a:ext cx="4053840" cy="17735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dirty="0" smtClean="0"/>
              <a:t>Projektgruppe FAISE                                        21.10.2014                                    Abschlusspräsentation                                    Uni Oldenburg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9F22E3-6095-41CF-9F8F-86CBE99A5BD9}" type="slidenum">
              <a:rPr lang="de-DE" smtClean="0"/>
              <a:pPr>
                <a:defRPr/>
              </a:pPr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24757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Agenda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9F22E3-6095-41CF-9F8F-86CBE99A5BD9}" type="slidenum">
              <a:rPr lang="de-DE" smtClean="0"/>
              <a:pPr>
                <a:defRPr/>
              </a:pPr>
              <a:t>20</a:t>
            </a:fld>
            <a:endParaRPr lang="de-DE" dirty="0"/>
          </a:p>
        </p:txBody>
      </p:sp>
      <p:sp>
        <p:nvSpPr>
          <p:cNvPr id="7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dirty="0" smtClean="0"/>
              <a:t>Projektgruppe FAISE                                        21.10.2014                                    Abschlusspräsentation                                    Uni Oldenburg</a:t>
            </a:r>
            <a:endParaRPr lang="de-DE" dirty="0"/>
          </a:p>
        </p:txBody>
      </p:sp>
      <p:sp>
        <p:nvSpPr>
          <p:cNvPr id="6" name="Inhaltsplatzhalter 2"/>
          <p:cNvSpPr>
            <a:spLocks noGrp="1"/>
          </p:cNvSpPr>
          <p:nvPr>
            <p:ph sz="half" idx="1"/>
          </p:nvPr>
        </p:nvSpPr>
        <p:spPr>
          <a:xfrm>
            <a:off x="1689131" y="1663700"/>
            <a:ext cx="6675170" cy="4279900"/>
          </a:xfrm>
          <a:noFill/>
        </p:spPr>
        <p:txBody>
          <a:bodyPr/>
          <a:lstStyle/>
          <a:p>
            <a:pPr marL="457200" lvl="0" indent="-457200">
              <a:buAutoNum type="arabicPeriod"/>
            </a:pPr>
            <a:r>
              <a:rPr lang="de-DE" sz="1800" dirty="0" smtClean="0"/>
              <a:t>Einleitung</a:t>
            </a:r>
          </a:p>
          <a:p>
            <a:pPr marL="0" lvl="0" indent="0">
              <a:buNone/>
            </a:pPr>
            <a:endParaRPr lang="de-DE" sz="1600" dirty="0" smtClean="0"/>
          </a:p>
          <a:p>
            <a:pPr marL="0" lvl="0" indent="0">
              <a:buNone/>
            </a:pPr>
            <a:r>
              <a:rPr lang="de-DE" sz="1800" dirty="0" smtClean="0"/>
              <a:t>2. Systembeschreibung</a:t>
            </a:r>
          </a:p>
          <a:p>
            <a:pPr marL="0" lvl="0" indent="0">
              <a:buNone/>
            </a:pPr>
            <a:endParaRPr lang="de-DE" sz="1600" dirty="0"/>
          </a:p>
          <a:p>
            <a:pPr marL="0" lvl="0" indent="0">
              <a:buNone/>
            </a:pPr>
            <a:r>
              <a:rPr lang="de-DE" sz="2400" b="1" dirty="0"/>
              <a:t>3. Teilgruppen Simulation / </a:t>
            </a:r>
            <a:r>
              <a:rPr lang="de-DE" sz="2400" b="1" dirty="0">
                <a:solidFill>
                  <a:srgbClr val="0070C0"/>
                </a:solidFill>
              </a:rPr>
              <a:t>Flow</a:t>
            </a:r>
            <a:r>
              <a:rPr lang="de-DE" sz="2400" b="1" dirty="0"/>
              <a:t> / </a:t>
            </a:r>
            <a:r>
              <a:rPr lang="de-DE" sz="2400" b="1" dirty="0" smtClean="0"/>
              <a:t>Drive</a:t>
            </a:r>
          </a:p>
          <a:p>
            <a:pPr lvl="1">
              <a:buFont typeface="Arial" pitchFamily="34" charset="0"/>
              <a:buChar char="•"/>
            </a:pPr>
            <a:r>
              <a:rPr lang="de-DE" b="1" dirty="0"/>
              <a:t>Anforderungen</a:t>
            </a:r>
          </a:p>
          <a:p>
            <a:pPr lvl="1">
              <a:buFont typeface="Arial" pitchFamily="34" charset="0"/>
              <a:buChar char="•"/>
            </a:pPr>
            <a:r>
              <a:rPr lang="de-DE" b="1" dirty="0"/>
              <a:t>Konzeption</a:t>
            </a:r>
          </a:p>
          <a:p>
            <a:pPr lvl="1">
              <a:buFont typeface="Arial" pitchFamily="34" charset="0"/>
              <a:buChar char="•"/>
            </a:pPr>
            <a:r>
              <a:rPr lang="de-DE" b="1" dirty="0" smtClean="0"/>
              <a:t>Herausforderungen</a:t>
            </a:r>
            <a:endParaRPr lang="de-DE" b="1" dirty="0"/>
          </a:p>
          <a:p>
            <a:pPr lvl="1">
              <a:buFont typeface="Arial" pitchFamily="34" charset="0"/>
              <a:buChar char="•"/>
            </a:pPr>
            <a:r>
              <a:rPr lang="de-DE" b="1" dirty="0" smtClean="0"/>
              <a:t>Ausblick</a:t>
            </a:r>
          </a:p>
          <a:p>
            <a:pPr marL="0" lvl="0" indent="0">
              <a:buNone/>
            </a:pPr>
            <a:endParaRPr lang="de-DE" sz="1800" dirty="0"/>
          </a:p>
          <a:p>
            <a:pPr marL="0" indent="0">
              <a:buNone/>
            </a:pPr>
            <a:r>
              <a:rPr lang="de-DE" sz="1800" dirty="0"/>
              <a:t>4. Zusammenfassung</a:t>
            </a:r>
          </a:p>
          <a:p>
            <a:pPr marL="0" lvl="0" indent="0">
              <a:buNone/>
            </a:pPr>
            <a:endParaRPr lang="de-DE" dirty="0" smtClean="0"/>
          </a:p>
          <a:p>
            <a:pPr marL="0" lvl="0" indent="0">
              <a:buNone/>
            </a:pPr>
            <a:endParaRPr lang="de-DE" dirty="0"/>
          </a:p>
          <a:p>
            <a:pPr marL="0" lvl="0" indent="0">
              <a:buNone/>
            </a:pPr>
            <a:endParaRPr lang="de-DE" dirty="0"/>
          </a:p>
          <a:p>
            <a:pPr>
              <a:buFont typeface="Arial" pitchFamily="34" charset="0"/>
              <a:buChar char="•"/>
            </a:pPr>
            <a:endParaRPr lang="de-DE" dirty="0"/>
          </a:p>
          <a:p>
            <a:pPr marL="0" indent="0">
              <a:buNone/>
            </a:pPr>
            <a:endParaRPr lang="de-DE" sz="1600" dirty="0" smtClean="0"/>
          </a:p>
          <a:p>
            <a:endParaRPr lang="de-DE" sz="1600" dirty="0"/>
          </a:p>
          <a:p>
            <a:endParaRPr lang="de-DE" sz="1600" dirty="0"/>
          </a:p>
          <a:p>
            <a:endParaRPr lang="de-DE" sz="1600" dirty="0"/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36772" y="1422400"/>
            <a:ext cx="1198359" cy="4991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530"/>
          <a:stretch/>
        </p:blipFill>
        <p:spPr bwMode="auto">
          <a:xfrm>
            <a:off x="7467600" y="4254893"/>
            <a:ext cx="1959072" cy="21586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Rectangle 1158"/>
          <p:cNvSpPr txBox="1">
            <a:spLocks noChangeArrowheads="1"/>
          </p:cNvSpPr>
          <p:nvPr/>
        </p:nvSpPr>
        <p:spPr bwMode="auto">
          <a:xfrm>
            <a:off x="5161981" y="3564485"/>
            <a:ext cx="1950020" cy="138081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Tx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/>
            <a:r>
              <a:rPr lang="de-DE" sz="1400" b="1" dirty="0" smtClean="0"/>
              <a:t>Team Flow:</a:t>
            </a:r>
          </a:p>
          <a:p>
            <a:pPr marL="171450" indent="-171450" eaLnBrk="1" hangingPunct="1">
              <a:buFont typeface="Arial" pitchFamily="34" charset="0"/>
              <a:buChar char="•"/>
            </a:pPr>
            <a:r>
              <a:rPr lang="de-DE" sz="1400" dirty="0" err="1" smtClean="0"/>
              <a:t>Chancelle</a:t>
            </a:r>
            <a:r>
              <a:rPr lang="de-DE" sz="1400" dirty="0" smtClean="0"/>
              <a:t> </a:t>
            </a:r>
            <a:r>
              <a:rPr lang="de-DE" sz="1400" dirty="0" err="1" smtClean="0"/>
              <a:t>Merveille</a:t>
            </a:r>
            <a:r>
              <a:rPr lang="de-DE" sz="1400" dirty="0" smtClean="0"/>
              <a:t> </a:t>
            </a:r>
            <a:r>
              <a:rPr lang="de-DE" sz="1400" dirty="0" err="1" smtClean="0"/>
              <a:t>Tematio</a:t>
            </a:r>
            <a:r>
              <a:rPr lang="de-DE" sz="1400" dirty="0" smtClean="0"/>
              <a:t> </a:t>
            </a:r>
            <a:r>
              <a:rPr lang="de-DE" sz="1400" dirty="0" err="1" smtClean="0"/>
              <a:t>Ymele</a:t>
            </a:r>
            <a:endParaRPr lang="de-DE" sz="1400" dirty="0" smtClean="0"/>
          </a:p>
          <a:p>
            <a:pPr marL="171450" indent="-171450" eaLnBrk="1" hangingPunct="1">
              <a:buFont typeface="Arial" pitchFamily="34" charset="0"/>
              <a:buChar char="•"/>
            </a:pPr>
            <a:r>
              <a:rPr lang="de-DE" sz="1400" dirty="0" smtClean="0"/>
              <a:t>Malte Falk</a:t>
            </a:r>
          </a:p>
          <a:p>
            <a:pPr marL="171450" indent="-171450" eaLnBrk="1" hangingPunct="1">
              <a:buFont typeface="Arial" pitchFamily="34" charset="0"/>
              <a:buChar char="•"/>
            </a:pPr>
            <a:r>
              <a:rPr lang="de-DE" sz="1400" dirty="0" smtClean="0"/>
              <a:t>Jan-Gerd </a:t>
            </a:r>
            <a:r>
              <a:rPr lang="de-DE" sz="1400" dirty="0" err="1" smtClean="0"/>
              <a:t>Meß</a:t>
            </a:r>
            <a:endParaRPr lang="de-DE" sz="1400" dirty="0" smtClean="0"/>
          </a:p>
        </p:txBody>
      </p:sp>
      <p:sp>
        <p:nvSpPr>
          <p:cNvPr id="10" name="Textfeld 9"/>
          <p:cNvSpPr txBox="1"/>
          <p:nvPr/>
        </p:nvSpPr>
        <p:spPr>
          <a:xfrm>
            <a:off x="139700" y="6217910"/>
            <a:ext cx="45878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dirty="0" smtClean="0"/>
              <a:t>[ROT]</a:t>
            </a:r>
            <a:endParaRPr lang="de-DE" sz="800" dirty="0"/>
          </a:p>
        </p:txBody>
      </p:sp>
    </p:spTree>
    <p:extLst>
      <p:ext uri="{BB962C8B-B14F-4D97-AF65-F5344CB8AC3E}">
        <p14:creationId xmlns:p14="http://schemas.microsoft.com/office/powerpoint/2010/main" val="2014926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Anforderungen</a:t>
            </a:r>
            <a:endParaRPr lang="de-DE" dirty="0"/>
          </a:p>
        </p:txBody>
      </p:sp>
      <p:sp>
        <p:nvSpPr>
          <p:cNvPr id="5" name="AutoShape 2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4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" name="AutoShape 6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21</a:t>
            </a:fld>
            <a:endParaRPr lang="de-DE"/>
          </a:p>
        </p:txBody>
      </p:sp>
      <p:sp>
        <p:nvSpPr>
          <p:cNvPr id="11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21.10.2014                                    Abschlusspräsentation                                    Uni Oldenburg</a:t>
            </a:r>
            <a:endParaRPr lang="de-DE" dirty="0"/>
          </a:p>
        </p:txBody>
      </p:sp>
      <p:sp>
        <p:nvSpPr>
          <p:cNvPr id="28" name="Inhaltsplatzhalter 2"/>
          <p:cNvSpPr>
            <a:spLocks noGrp="1"/>
          </p:cNvSpPr>
          <p:nvPr/>
        </p:nvSpPr>
        <p:spPr bwMode="auto">
          <a:xfrm>
            <a:off x="271463" y="1485900"/>
            <a:ext cx="9363075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spcAft>
                <a:spcPts val="600"/>
              </a:spcAft>
            </a:pPr>
            <a:endParaRPr lang="de-DE" dirty="0" smtClean="0"/>
          </a:p>
        </p:txBody>
      </p:sp>
      <p:sp>
        <p:nvSpPr>
          <p:cNvPr id="3" name="Textfeld 2"/>
          <p:cNvSpPr txBox="1"/>
          <p:nvPr/>
        </p:nvSpPr>
        <p:spPr>
          <a:xfrm>
            <a:off x="271463" y="1701730"/>
            <a:ext cx="5951537" cy="470898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lvl="0" indent="-342900">
              <a:buFont typeface="Arial" pitchFamily="34" charset="0"/>
              <a:buChar char="•"/>
            </a:pPr>
            <a:r>
              <a:rPr lang="de-DE" sz="2400" dirty="0"/>
              <a:t>Hardware</a:t>
            </a:r>
          </a:p>
          <a:p>
            <a:pPr marL="742950" lvl="1" indent="-285750">
              <a:buFont typeface="Symbol" pitchFamily="18" charset="2"/>
              <a:buChar char="-"/>
            </a:pPr>
            <a:r>
              <a:rPr lang="de-DE" dirty="0" err="1"/>
              <a:t>MICAz</a:t>
            </a:r>
            <a:r>
              <a:rPr lang="de-DE" dirty="0"/>
              <a:t>-Module mit </a:t>
            </a:r>
            <a:r>
              <a:rPr lang="de-DE" dirty="0" err="1"/>
              <a:t>Contiki</a:t>
            </a:r>
            <a:r>
              <a:rPr lang="de-DE" dirty="0"/>
              <a:t> OS</a:t>
            </a:r>
          </a:p>
          <a:p>
            <a:pPr marL="742950" lvl="1" indent="-285750">
              <a:buFont typeface="Symbol" pitchFamily="18" charset="2"/>
              <a:buChar char="-"/>
            </a:pPr>
            <a:r>
              <a:rPr lang="de-DE" dirty="0"/>
              <a:t>Korrekte Ansteuerung der Bolzen und Lichtschranken</a:t>
            </a:r>
          </a:p>
          <a:p>
            <a:pPr marL="742950" lvl="1" indent="-285750">
              <a:buFont typeface="Symbol" pitchFamily="18" charset="2"/>
              <a:buChar char="-"/>
            </a:pPr>
            <a:r>
              <a:rPr lang="de-DE" dirty="0"/>
              <a:t>Kommunikation mit den </a:t>
            </a:r>
            <a:r>
              <a:rPr lang="de-DE" dirty="0" err="1"/>
              <a:t>Volksbots</a:t>
            </a:r>
            <a:r>
              <a:rPr lang="de-DE" sz="2000" dirty="0"/>
              <a:t/>
            </a:r>
            <a:br>
              <a:rPr lang="de-DE" sz="2000" dirty="0"/>
            </a:br>
            <a:endParaRPr lang="de-DE" sz="2400" dirty="0"/>
          </a:p>
          <a:p>
            <a:pPr marL="342900" lvl="0" indent="-342900">
              <a:buFont typeface="Arial" pitchFamily="34" charset="0"/>
              <a:buChar char="•"/>
            </a:pPr>
            <a:r>
              <a:rPr lang="de-DE" sz="2400" dirty="0"/>
              <a:t>Multiagentensystem auf Mikrocontroller</a:t>
            </a:r>
          </a:p>
          <a:p>
            <a:pPr marL="742950" lvl="1" indent="-285750">
              <a:buFont typeface="Symbol" pitchFamily="18" charset="2"/>
              <a:buChar char="-"/>
            </a:pPr>
            <a:r>
              <a:rPr lang="de-DE" dirty="0"/>
              <a:t>Vollständiges MAS</a:t>
            </a:r>
          </a:p>
          <a:p>
            <a:pPr marL="742950" lvl="1" indent="-285750">
              <a:buFont typeface="Symbol" pitchFamily="18" charset="2"/>
              <a:buChar char="-"/>
            </a:pPr>
            <a:r>
              <a:rPr lang="de-DE" dirty="0"/>
              <a:t>Agenten kommunizieren plattformübergreifend</a:t>
            </a:r>
            <a:r>
              <a:rPr lang="de-DE" sz="2000" dirty="0" smtClean="0"/>
              <a:t/>
            </a:r>
            <a:br>
              <a:rPr lang="de-DE" sz="2000" dirty="0" smtClean="0"/>
            </a:br>
            <a:endParaRPr lang="de-DE" sz="2000" dirty="0"/>
          </a:p>
          <a:p>
            <a:pPr marL="342900" lvl="0" indent="-342900">
              <a:buFont typeface="Arial" pitchFamily="34" charset="0"/>
              <a:buChar char="•"/>
            </a:pPr>
            <a:r>
              <a:rPr lang="de-DE" sz="2400" dirty="0"/>
              <a:t>Reduzierter Test-Aufbau</a:t>
            </a:r>
          </a:p>
          <a:p>
            <a:pPr marL="800100" lvl="1" indent="-342900">
              <a:buFont typeface="Symbol" pitchFamily="18" charset="2"/>
              <a:buChar char="-"/>
            </a:pPr>
            <a:r>
              <a:rPr lang="de-DE" dirty="0"/>
              <a:t>eine Rampe, ein </a:t>
            </a:r>
            <a:r>
              <a:rPr lang="de-DE" dirty="0" err="1"/>
              <a:t>Volksbot</a:t>
            </a:r>
            <a:endParaRPr lang="de-DE" dirty="0"/>
          </a:p>
          <a:p>
            <a:pPr marL="800100" lvl="1" indent="-342900">
              <a:buFont typeface="Symbol" pitchFamily="18" charset="2"/>
              <a:buChar char="-"/>
            </a:pPr>
            <a:r>
              <a:rPr lang="de-DE" dirty="0"/>
              <a:t>vollständige Kommunikation über Agentennachrichten</a:t>
            </a:r>
          </a:p>
          <a:p>
            <a:endParaRPr lang="de-DE" dirty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2700" y="1241741"/>
            <a:ext cx="3116043" cy="22634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8" name="Rechteck 47"/>
          <p:cNvSpPr/>
          <p:nvPr/>
        </p:nvSpPr>
        <p:spPr>
          <a:xfrm>
            <a:off x="6258149" y="4115041"/>
            <a:ext cx="2661903" cy="1899312"/>
          </a:xfrm>
          <a:prstGeom prst="rect">
            <a:avLst/>
          </a:prstGeom>
          <a:solidFill>
            <a:schemeClr val="accent3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49" name="Picture 15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012" r="77765" b="39850"/>
          <a:stretch/>
        </p:blipFill>
        <p:spPr bwMode="auto">
          <a:xfrm rot="10800000">
            <a:off x="7154008" y="5480738"/>
            <a:ext cx="958846" cy="3934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0" name="Picture 2" descr="C:\Users\Jan\AppData\Local\Microsoft\Windows\INetCache\Content.Outlook\H3ANPUE2\RT6 hinten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565" b="94262" l="9989" r="89937">
                        <a14:backgroundMark x1="42639" y1="14900" x2="48375" y2="15473"/>
                        <a14:backgroundMark x1="44168" y1="11175" x2="50860" y2="11175"/>
                        <a14:backgroundMark x1="34799" y1="32378" x2="33461" y2="7450"/>
                        <a14:backgroundMark x1="41491" y1="44986" x2="41491" y2="449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967" r="27949" b="5385"/>
          <a:stretch/>
        </p:blipFill>
        <p:spPr bwMode="auto">
          <a:xfrm>
            <a:off x="8085798" y="4675232"/>
            <a:ext cx="499213" cy="805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15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012" r="77765" b="39850"/>
          <a:stretch/>
        </p:blipFill>
        <p:spPr bwMode="auto">
          <a:xfrm rot="10800000">
            <a:off x="7152791" y="4206533"/>
            <a:ext cx="958846" cy="3934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2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533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5966" y="4291007"/>
            <a:ext cx="389241" cy="2245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3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533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3017" y="4297634"/>
            <a:ext cx="389241" cy="2245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58019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Konzeption I - Rampen</a:t>
            </a:r>
            <a:endParaRPr lang="de-DE" dirty="0"/>
          </a:p>
        </p:txBody>
      </p:sp>
      <p:sp>
        <p:nvSpPr>
          <p:cNvPr id="5" name="AutoShape 2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4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" name="AutoShape 6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22</a:t>
            </a:fld>
            <a:endParaRPr lang="de-DE"/>
          </a:p>
        </p:txBody>
      </p:sp>
      <p:sp>
        <p:nvSpPr>
          <p:cNvPr id="11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21.10.2014                                    Abschlusspräsentation                                    Uni Oldenburg</a:t>
            </a:r>
            <a:endParaRPr lang="de-DE" dirty="0"/>
          </a:p>
        </p:txBody>
      </p:sp>
      <p:pic>
        <p:nvPicPr>
          <p:cNvPr id="15362" name="Picture 2" descr="D:\FAISE\Endbericht\image\flow\Architektur_Ramp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537" y="1905000"/>
            <a:ext cx="8969337" cy="3752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9078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Konzeption </a:t>
            </a:r>
            <a:r>
              <a:rPr lang="de-DE" dirty="0" smtClean="0"/>
              <a:t>II - </a:t>
            </a:r>
            <a:r>
              <a:rPr lang="de-DE" dirty="0" err="1" smtClean="0"/>
              <a:t>Volksbots</a:t>
            </a:r>
            <a:endParaRPr lang="de-DE" dirty="0"/>
          </a:p>
        </p:txBody>
      </p:sp>
      <p:sp>
        <p:nvSpPr>
          <p:cNvPr id="5" name="AutoShape 2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4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" name="AutoShape 6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23</a:t>
            </a:fld>
            <a:endParaRPr lang="de-DE"/>
          </a:p>
        </p:txBody>
      </p:sp>
      <p:sp>
        <p:nvSpPr>
          <p:cNvPr id="11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21.10.2014                                    Abschlusspräsentation                                    Uni Oldenburg</a:t>
            </a:r>
            <a:endParaRPr lang="de-DE" dirty="0"/>
          </a:p>
        </p:txBody>
      </p:sp>
      <p:pic>
        <p:nvPicPr>
          <p:cNvPr id="16386" name="Picture 2" descr="D:\FAISE\Endbericht\image\flow\Architektur_VB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935" y="1905001"/>
            <a:ext cx="9113537" cy="3812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9078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Kommunikationsstack</a:t>
            </a:r>
            <a:endParaRPr lang="de-DE" dirty="0"/>
          </a:p>
        </p:txBody>
      </p:sp>
      <p:sp>
        <p:nvSpPr>
          <p:cNvPr id="5" name="AutoShape 2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4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" name="AutoShape 6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24</a:t>
            </a:fld>
            <a:endParaRPr lang="de-DE"/>
          </a:p>
        </p:txBody>
      </p:sp>
      <p:sp>
        <p:nvSpPr>
          <p:cNvPr id="11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21.10.2014                                    Abschlusspräsentation                                    Uni Oldenburg</a:t>
            </a:r>
            <a:endParaRPr lang="de-DE" dirty="0"/>
          </a:p>
        </p:txBody>
      </p:sp>
      <p:pic>
        <p:nvPicPr>
          <p:cNvPr id="17410" name="Picture 2" descr="D:\FAISE\Endbericht\image\flow\Rim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1416500"/>
            <a:ext cx="6092825" cy="4708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feld 2"/>
          <p:cNvSpPr txBox="1"/>
          <p:nvPr/>
        </p:nvSpPr>
        <p:spPr>
          <a:xfrm>
            <a:off x="5575300" y="2985772"/>
            <a:ext cx="40767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de-DE" sz="2400" dirty="0"/>
              <a:t>FAISE Network </a:t>
            </a:r>
            <a:r>
              <a:rPr lang="de-DE" sz="2400" dirty="0" err="1"/>
              <a:t>Flooding</a:t>
            </a:r>
            <a:r>
              <a:rPr lang="de-DE" sz="2400" dirty="0"/>
              <a:t>: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/>
              <a:t>Source- und Message-ID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/>
              <a:t>Time-</a:t>
            </a:r>
            <a:r>
              <a:rPr lang="de-DE" dirty="0" err="1"/>
              <a:t>To</a:t>
            </a:r>
            <a:r>
              <a:rPr lang="de-DE" dirty="0"/>
              <a:t>-Live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/>
              <a:t>Broadcast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99778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Agenten-Nachrichten</a:t>
            </a:r>
            <a:endParaRPr lang="de-DE" dirty="0"/>
          </a:p>
        </p:txBody>
      </p:sp>
      <p:sp>
        <p:nvSpPr>
          <p:cNvPr id="5" name="AutoShape 2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4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" name="AutoShape 6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25</a:t>
            </a:fld>
            <a:endParaRPr lang="de-DE"/>
          </a:p>
        </p:txBody>
      </p:sp>
      <p:sp>
        <p:nvSpPr>
          <p:cNvPr id="11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dirty="0" smtClean="0"/>
              <a:t>Projektgruppe FAISE                                        21.10.2014                                    Abschlusspräsentation                                    Uni Oldenburg</a:t>
            </a:r>
            <a:endParaRPr lang="de-DE" dirty="0"/>
          </a:p>
        </p:txBody>
      </p:sp>
      <p:graphicFrame>
        <p:nvGraphicFramePr>
          <p:cNvPr id="3" name="Tabel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9317337"/>
              </p:ext>
            </p:extLst>
          </p:nvPr>
        </p:nvGraphicFramePr>
        <p:xfrm>
          <a:off x="780410" y="1766146"/>
          <a:ext cx="7921630" cy="7924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263779"/>
                <a:gridCol w="1904873"/>
                <a:gridCol w="1851539"/>
                <a:gridCol w="1317113"/>
                <a:gridCol w="1584326"/>
              </a:tblGrid>
              <a:tr h="370840">
                <a:tc>
                  <a:txBody>
                    <a:bodyPr/>
                    <a:lstStyle/>
                    <a:p>
                      <a:r>
                        <a:rPr lang="de-DE" sz="2000" dirty="0" err="1" smtClean="0"/>
                        <a:t>Dest</a:t>
                      </a:r>
                      <a:endParaRPr lang="de-DE" sz="2000" dirty="0"/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2000" dirty="0" smtClean="0"/>
                        <a:t>Source</a:t>
                      </a:r>
                      <a:endParaRPr lang="de-DE" sz="2000" dirty="0"/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2000" dirty="0" err="1" smtClean="0"/>
                        <a:t>Priority</a:t>
                      </a:r>
                      <a:endParaRPr lang="de-DE" sz="2000" dirty="0"/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2000" dirty="0" smtClean="0"/>
                        <a:t>Type</a:t>
                      </a:r>
                      <a:endParaRPr lang="de-DE" sz="2000" dirty="0"/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2000" dirty="0" err="1" smtClean="0"/>
                        <a:t>AgentType</a:t>
                      </a:r>
                      <a:endParaRPr lang="de-DE" sz="2000" dirty="0"/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2000" dirty="0" smtClean="0"/>
                        <a:t>2</a:t>
                      </a:r>
                      <a:endParaRPr lang="de-D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 smtClean="0"/>
                        <a:t>2</a:t>
                      </a:r>
                      <a:endParaRPr lang="de-D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 smtClean="0"/>
                        <a:t>1</a:t>
                      </a:r>
                      <a:endParaRPr lang="de-D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 smtClean="0"/>
                        <a:t>2</a:t>
                      </a:r>
                      <a:endParaRPr lang="de-D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 smtClean="0"/>
                        <a:t>2</a:t>
                      </a:r>
                      <a:endParaRPr lang="de-DE" sz="20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0" name="Tabel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3967498"/>
              </p:ext>
            </p:extLst>
          </p:nvPr>
        </p:nvGraphicFramePr>
        <p:xfrm>
          <a:off x="765175" y="2802466"/>
          <a:ext cx="7921630" cy="7924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419985"/>
                <a:gridCol w="1813560"/>
                <a:gridCol w="2057400"/>
                <a:gridCol w="1630685"/>
              </a:tblGrid>
              <a:tr h="370840">
                <a:tc>
                  <a:txBody>
                    <a:bodyPr/>
                    <a:lstStyle/>
                    <a:p>
                      <a:r>
                        <a:rPr lang="de-DE" sz="2000" dirty="0" err="1" smtClean="0"/>
                        <a:t>Conversation</a:t>
                      </a:r>
                      <a:r>
                        <a:rPr lang="de-DE" sz="2000" dirty="0" smtClean="0"/>
                        <a:t>-ID</a:t>
                      </a:r>
                      <a:endParaRPr lang="de-DE" sz="2000" dirty="0"/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2000" dirty="0" smtClean="0"/>
                        <a:t>Message-ID</a:t>
                      </a:r>
                      <a:endParaRPr lang="de-DE" sz="2000" dirty="0"/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2000" dirty="0" smtClean="0"/>
                        <a:t>Data </a:t>
                      </a:r>
                      <a:r>
                        <a:rPr lang="de-DE" sz="2000" dirty="0" err="1" smtClean="0"/>
                        <a:t>Length</a:t>
                      </a:r>
                      <a:endParaRPr lang="de-DE" sz="2000" dirty="0"/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2000" dirty="0" smtClean="0"/>
                        <a:t>Data</a:t>
                      </a:r>
                      <a:endParaRPr lang="de-DE" sz="2000" dirty="0"/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2000" dirty="0" smtClean="0"/>
                        <a:t>3</a:t>
                      </a:r>
                      <a:endParaRPr lang="de-D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 smtClean="0"/>
                        <a:t>2</a:t>
                      </a:r>
                      <a:endParaRPr lang="de-D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 smtClean="0"/>
                        <a:t>1</a:t>
                      </a:r>
                      <a:endParaRPr lang="de-D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 smtClean="0"/>
                        <a:t>0-23</a:t>
                      </a:r>
                      <a:endParaRPr lang="de-DE" sz="20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Textfeld 8"/>
          <p:cNvSpPr txBox="1"/>
          <p:nvPr/>
        </p:nvSpPr>
        <p:spPr>
          <a:xfrm>
            <a:off x="765175" y="4292600"/>
            <a:ext cx="60452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de-DE" sz="2400" dirty="0"/>
              <a:t>Paket-Übergabe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/>
              <a:t>Nachricht mit Paket-ID und Ziel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/>
              <a:t>Terminierung &amp; erneute Initialisierung</a:t>
            </a:r>
          </a:p>
          <a:p>
            <a:endParaRPr lang="de-DE" dirty="0"/>
          </a:p>
        </p:txBody>
      </p:sp>
      <p:pic>
        <p:nvPicPr>
          <p:cNvPr id="12" name="Picture 2" descr="C:\Users\Jan\AppData\Local\Microsoft\Windows\INetCache\Content.Outlook\H3ANPUE2\RT6 hinten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565" b="94262" l="9989" r="89937">
                        <a14:backgroundMark x1="42639" y1="14900" x2="48375" y2="15473"/>
                        <a14:backgroundMark x1="44168" y1="11175" x2="50860" y2="11175"/>
                        <a14:backgroundMark x1="34799" y1="32378" x2="33461" y2="7450"/>
                        <a14:backgroundMark x1="41491" y1="44986" x2="41491" y2="449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967" r="27949" b="5385"/>
          <a:stretch/>
        </p:blipFill>
        <p:spPr bwMode="auto">
          <a:xfrm>
            <a:off x="7314582" y="4338848"/>
            <a:ext cx="1042973" cy="1682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5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012" r="77765" b="39850"/>
          <a:stretch/>
        </p:blipFill>
        <p:spPr bwMode="auto">
          <a:xfrm rot="10800000">
            <a:off x="5436141" y="4471166"/>
            <a:ext cx="1728096" cy="7091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533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0375" y="4618326"/>
            <a:ext cx="809626" cy="4669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6" name="Gerade Verbindung mit Pfeil 15"/>
          <p:cNvCxnSpPr/>
          <p:nvPr/>
        </p:nvCxnSpPr>
        <p:spPr>
          <a:xfrm flipH="1">
            <a:off x="6710980" y="4825730"/>
            <a:ext cx="1008415" cy="0"/>
          </a:xfrm>
          <a:prstGeom prst="straightConnector1">
            <a:avLst/>
          </a:prstGeom>
          <a:ln w="57150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0626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Herausforderungen &amp; Ausblick</a:t>
            </a:r>
            <a:endParaRPr lang="de-DE" dirty="0"/>
          </a:p>
        </p:txBody>
      </p:sp>
      <p:sp>
        <p:nvSpPr>
          <p:cNvPr id="5" name="AutoShape 2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4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" name="AutoShape 6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26</a:t>
            </a:fld>
            <a:endParaRPr lang="de-DE"/>
          </a:p>
        </p:txBody>
      </p:sp>
      <p:sp>
        <p:nvSpPr>
          <p:cNvPr id="11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21.10.2014                                    Abschlusspräsentation                                    Uni Oldenburg</a:t>
            </a:r>
            <a:endParaRPr lang="de-DE" dirty="0"/>
          </a:p>
        </p:txBody>
      </p:sp>
      <p:sp>
        <p:nvSpPr>
          <p:cNvPr id="14" name="Inhaltsplatzhalter 2"/>
          <p:cNvSpPr>
            <a:spLocks noGrp="1"/>
          </p:cNvSpPr>
          <p:nvPr/>
        </p:nvSpPr>
        <p:spPr bwMode="auto">
          <a:xfrm>
            <a:off x="271463" y="1536700"/>
            <a:ext cx="4059237" cy="446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endParaRPr lang="de-DE" dirty="0" smtClean="0">
              <a:solidFill>
                <a:srgbClr val="FF0000"/>
              </a:solidFill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800100" y="1625600"/>
            <a:ext cx="7061200" cy="4370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de-DE" sz="2400" dirty="0"/>
              <a:t>Herausforderungen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de-DE" sz="2000" dirty="0"/>
              <a:t>geringer Arbeitsspeicher (2KB)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de-DE" sz="2000" dirty="0"/>
              <a:t>zu geringe Sendeleistung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de-DE" sz="2000" dirty="0"/>
              <a:t>Debugging in verteilten </a:t>
            </a:r>
            <a:r>
              <a:rPr lang="de-DE" sz="2000" dirty="0" smtClean="0"/>
              <a:t>Systemen</a:t>
            </a:r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0"/>
            <a:r>
              <a:rPr lang="de-DE" sz="2400" dirty="0"/>
              <a:t>Ausblick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de-DE" sz="2000" dirty="0"/>
              <a:t>Auktionen für Zwischenlager-Rampen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de-DE" sz="2000" dirty="0"/>
              <a:t>Erweitertes Routing</a:t>
            </a:r>
          </a:p>
          <a:p>
            <a:pPr marL="1257300" lvl="2" indent="-342900">
              <a:buFont typeface="Symbol" pitchFamily="18" charset="2"/>
              <a:buChar char="-"/>
            </a:pPr>
            <a:r>
              <a:rPr lang="de-DE" dirty="0"/>
              <a:t>Zeitslots &amp; Reservierung</a:t>
            </a:r>
          </a:p>
          <a:p>
            <a:pPr marL="1257300" lvl="2" indent="-342900">
              <a:buFont typeface="Symbol" pitchFamily="18" charset="2"/>
              <a:buChar char="-"/>
            </a:pPr>
            <a:r>
              <a:rPr lang="de-DE" dirty="0"/>
              <a:t>Dynamische Routenanpassung 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de-DE" sz="2000" dirty="0" smtClean="0"/>
              <a:t>Schutz vor bösartigen Agenten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de-DE" sz="2000" dirty="0" smtClean="0"/>
              <a:t>Allg. Robustheit</a:t>
            </a:r>
            <a:endParaRPr lang="de-DE" sz="2000" dirty="0"/>
          </a:p>
          <a:p>
            <a:endParaRPr lang="de-DE" dirty="0"/>
          </a:p>
        </p:txBody>
      </p:sp>
      <p:pic>
        <p:nvPicPr>
          <p:cNvPr id="15" name="Picture 5" descr="E:\Entwicklung\FAISE\FAISE git\Endbericht\image\flow\micaz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2550" y="2435147"/>
            <a:ext cx="2216150" cy="2261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0" name="Picture 2" descr="http://www.clker.com/cliparts/l/i/8/z/z/7/antenne-md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82" b="7313"/>
          <a:stretch/>
        </p:blipFill>
        <p:spPr bwMode="auto">
          <a:xfrm>
            <a:off x="7778750" y="2098503"/>
            <a:ext cx="1368424" cy="1079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feld 15"/>
          <p:cNvSpPr txBox="1"/>
          <p:nvPr/>
        </p:nvSpPr>
        <p:spPr>
          <a:xfrm>
            <a:off x="7646337" y="4329716"/>
            <a:ext cx="42992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dirty="0" smtClean="0"/>
              <a:t>[MIC]</a:t>
            </a:r>
            <a:endParaRPr lang="de-DE" sz="800" dirty="0"/>
          </a:p>
        </p:txBody>
      </p:sp>
    </p:spTree>
    <p:extLst>
      <p:ext uri="{BB962C8B-B14F-4D97-AF65-F5344CB8AC3E}">
        <p14:creationId xmlns:p14="http://schemas.microsoft.com/office/powerpoint/2010/main" val="2760565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Agenda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9F22E3-6095-41CF-9F8F-86CBE99A5BD9}" type="slidenum">
              <a:rPr lang="de-DE" smtClean="0"/>
              <a:pPr>
                <a:defRPr/>
              </a:pPr>
              <a:t>27</a:t>
            </a:fld>
            <a:endParaRPr lang="de-DE" dirty="0"/>
          </a:p>
        </p:txBody>
      </p:sp>
      <p:sp>
        <p:nvSpPr>
          <p:cNvPr id="7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dirty="0" smtClean="0"/>
              <a:t>Projektgruppe FAISE                                        21.10.2014                                    Abschlusspräsentation                                    Uni Oldenburg</a:t>
            </a:r>
            <a:endParaRPr lang="de-DE" dirty="0"/>
          </a:p>
        </p:txBody>
      </p:sp>
      <p:sp>
        <p:nvSpPr>
          <p:cNvPr id="6" name="Inhaltsplatzhalter 2"/>
          <p:cNvSpPr>
            <a:spLocks noGrp="1"/>
          </p:cNvSpPr>
          <p:nvPr>
            <p:ph sz="half" idx="1"/>
          </p:nvPr>
        </p:nvSpPr>
        <p:spPr>
          <a:xfrm>
            <a:off x="1689131" y="1663700"/>
            <a:ext cx="6675170" cy="4279900"/>
          </a:xfrm>
          <a:noFill/>
        </p:spPr>
        <p:txBody>
          <a:bodyPr/>
          <a:lstStyle/>
          <a:p>
            <a:pPr marL="457200" lvl="0" indent="-457200">
              <a:buAutoNum type="arabicPeriod"/>
            </a:pPr>
            <a:r>
              <a:rPr lang="de-DE" sz="1800" dirty="0" smtClean="0"/>
              <a:t>Einleitung</a:t>
            </a:r>
          </a:p>
          <a:p>
            <a:pPr marL="0" lvl="0" indent="0">
              <a:buNone/>
            </a:pPr>
            <a:endParaRPr lang="de-DE" sz="1600" dirty="0" smtClean="0"/>
          </a:p>
          <a:p>
            <a:pPr marL="0" lvl="0" indent="0">
              <a:buNone/>
            </a:pPr>
            <a:r>
              <a:rPr lang="de-DE" sz="1800" dirty="0" smtClean="0"/>
              <a:t>2. Systembeschreibung</a:t>
            </a:r>
          </a:p>
          <a:p>
            <a:pPr marL="0" lvl="0" indent="0">
              <a:buNone/>
            </a:pPr>
            <a:endParaRPr lang="de-DE" sz="1600" dirty="0"/>
          </a:p>
          <a:p>
            <a:pPr marL="0" lvl="0" indent="0">
              <a:buNone/>
            </a:pPr>
            <a:r>
              <a:rPr lang="de-DE" sz="2400" b="1" dirty="0"/>
              <a:t>3. Teilgruppen Simulation / </a:t>
            </a:r>
            <a:r>
              <a:rPr lang="de-DE" sz="2400" b="1" dirty="0" smtClean="0"/>
              <a:t>Flow </a:t>
            </a:r>
            <a:r>
              <a:rPr lang="de-DE" sz="2400" b="1" dirty="0"/>
              <a:t>/ </a:t>
            </a:r>
            <a:r>
              <a:rPr lang="de-DE" sz="2400" b="1" dirty="0" smtClean="0">
                <a:solidFill>
                  <a:srgbClr val="0070C0"/>
                </a:solidFill>
              </a:rPr>
              <a:t>Drive</a:t>
            </a:r>
          </a:p>
          <a:p>
            <a:pPr lvl="1">
              <a:buFont typeface="Arial" pitchFamily="34" charset="0"/>
              <a:buChar char="•"/>
            </a:pPr>
            <a:r>
              <a:rPr lang="de-DE" b="1" dirty="0"/>
              <a:t>Anforderungen</a:t>
            </a:r>
          </a:p>
          <a:p>
            <a:pPr lvl="1">
              <a:buFont typeface="Arial" pitchFamily="34" charset="0"/>
              <a:buChar char="•"/>
            </a:pPr>
            <a:r>
              <a:rPr lang="de-DE" b="1" dirty="0"/>
              <a:t>Konzeption</a:t>
            </a:r>
          </a:p>
          <a:p>
            <a:pPr lvl="1">
              <a:buFont typeface="Arial" pitchFamily="34" charset="0"/>
              <a:buChar char="•"/>
            </a:pPr>
            <a:r>
              <a:rPr lang="de-DE" b="1" dirty="0" smtClean="0"/>
              <a:t>Herausforderungen</a:t>
            </a:r>
            <a:endParaRPr lang="de-DE" b="1" dirty="0"/>
          </a:p>
          <a:p>
            <a:pPr lvl="1">
              <a:buFont typeface="Arial" pitchFamily="34" charset="0"/>
              <a:buChar char="•"/>
            </a:pPr>
            <a:r>
              <a:rPr lang="de-DE" b="1" dirty="0" smtClean="0"/>
              <a:t>Ausblick</a:t>
            </a:r>
          </a:p>
          <a:p>
            <a:pPr lvl="1">
              <a:buFont typeface="Arial" pitchFamily="34" charset="0"/>
              <a:buChar char="•"/>
            </a:pPr>
            <a:r>
              <a:rPr lang="de-DE" b="1" dirty="0" smtClean="0"/>
              <a:t>Demo</a:t>
            </a:r>
          </a:p>
          <a:p>
            <a:pPr marL="0" lvl="0" indent="0">
              <a:buNone/>
            </a:pPr>
            <a:endParaRPr lang="de-DE" sz="1800" dirty="0"/>
          </a:p>
          <a:p>
            <a:pPr marL="0" indent="0">
              <a:buNone/>
            </a:pPr>
            <a:r>
              <a:rPr lang="de-DE" sz="1800" dirty="0"/>
              <a:t>4. Zusammenfassung</a:t>
            </a:r>
          </a:p>
          <a:p>
            <a:pPr marL="0" lvl="0" indent="0">
              <a:buNone/>
            </a:pPr>
            <a:endParaRPr lang="de-DE" dirty="0" smtClean="0"/>
          </a:p>
          <a:p>
            <a:pPr marL="0" lvl="0" indent="0">
              <a:buNone/>
            </a:pPr>
            <a:endParaRPr lang="de-DE" dirty="0"/>
          </a:p>
          <a:p>
            <a:pPr marL="0" lvl="0" indent="0">
              <a:buNone/>
            </a:pPr>
            <a:endParaRPr lang="de-DE" dirty="0"/>
          </a:p>
          <a:p>
            <a:pPr>
              <a:buFont typeface="Arial" pitchFamily="34" charset="0"/>
              <a:buChar char="•"/>
            </a:pPr>
            <a:endParaRPr lang="de-DE" dirty="0"/>
          </a:p>
          <a:p>
            <a:pPr marL="0" indent="0">
              <a:buNone/>
            </a:pPr>
            <a:endParaRPr lang="de-DE" sz="1600" dirty="0" smtClean="0"/>
          </a:p>
          <a:p>
            <a:endParaRPr lang="de-DE" sz="1600" dirty="0"/>
          </a:p>
          <a:p>
            <a:endParaRPr lang="de-DE" sz="1600" dirty="0"/>
          </a:p>
          <a:p>
            <a:endParaRPr lang="de-DE" sz="1600" dirty="0"/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36772" y="1422400"/>
            <a:ext cx="1198359" cy="4991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2" descr="C:\Users\Jan\Dropbox\PGFAISE_DRIVE\Bilder Volksbot\RT6.vorne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847" b="94763" l="9989" r="89937">
                        <a14:foregroundMark x1="39473" y1="60836" x2="39473" y2="53983"/>
                        <a14:foregroundMark x1="38916" y1="48635" x2="39139" y2="44624"/>
                        <a14:backgroundMark x1="62198" y1="43621" x2="62198" y2="43621"/>
                        <a14:backgroundMark x1="62310" y1="50139" x2="62310" y2="50139"/>
                        <a14:backgroundMark x1="42481" y1="54485" x2="42481" y2="54485"/>
                        <a14:backgroundMark x1="40475" y1="55989" x2="40475" y2="55989"/>
                        <a14:backgroundMark x1="42258" y1="62173" x2="42258" y2="62173"/>
                        <a14:backgroundMark x1="38804" y1="71866" x2="38804" y2="71866"/>
                        <a14:backgroundMark x1="62532" y1="59666" x2="62532" y2="59666"/>
                        <a14:backgroundMark x1="43817" y1="48802" x2="43817" y2="48802"/>
                        <a14:backgroundMark x1="56962" y1="62507" x2="56962" y2="62507"/>
                        <a14:backgroundMark x1="52395" y1="61671" x2="52395" y2="61671"/>
                        <a14:backgroundMark x1="54512" y1="62507" x2="54512" y2="62507"/>
                        <a14:backgroundMark x1="59859" y1="63677" x2="59859" y2="63677"/>
                        <a14:backgroundMark x1="58745" y1="62507" x2="58745" y2="62507"/>
                        <a14:backgroundMark x1="49053" y1="61671" x2="49053" y2="61671"/>
                        <a14:backgroundMark x1="62867" y1="26407" x2="62867" y2="2640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381" r="30526"/>
          <a:stretch/>
        </p:blipFill>
        <p:spPr bwMode="auto">
          <a:xfrm>
            <a:off x="5838016" y="3599694"/>
            <a:ext cx="1557308" cy="2724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1158"/>
          <p:cNvSpPr txBox="1">
            <a:spLocks noChangeArrowheads="1"/>
          </p:cNvSpPr>
          <p:nvPr/>
        </p:nvSpPr>
        <p:spPr bwMode="auto">
          <a:xfrm>
            <a:off x="7710619" y="2376794"/>
            <a:ext cx="1827082" cy="157385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Tx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/>
            <a:r>
              <a:rPr lang="de-DE" sz="1400" b="1" dirty="0" smtClean="0"/>
              <a:t>Team Drive:</a:t>
            </a:r>
          </a:p>
          <a:p>
            <a:pPr marL="171450" indent="-171450" eaLnBrk="1" hangingPunct="1">
              <a:buFont typeface="Arial" pitchFamily="34" charset="0"/>
              <a:buChar char="•"/>
            </a:pPr>
            <a:r>
              <a:rPr lang="de-DE" sz="1400" dirty="0" smtClean="0"/>
              <a:t>Berthe </a:t>
            </a:r>
            <a:r>
              <a:rPr lang="de-DE" sz="1400" dirty="0" err="1" smtClean="0"/>
              <a:t>Ongnomo</a:t>
            </a:r>
            <a:r>
              <a:rPr lang="de-DE" sz="1400" dirty="0" smtClean="0"/>
              <a:t>,</a:t>
            </a:r>
          </a:p>
          <a:p>
            <a:pPr marL="171450" indent="-171450" eaLnBrk="1" hangingPunct="1">
              <a:buFont typeface="Arial" pitchFamily="34" charset="0"/>
              <a:buChar char="•"/>
            </a:pPr>
            <a:r>
              <a:rPr lang="de-DE" sz="1400" dirty="0" smtClean="0"/>
              <a:t>Michael </a:t>
            </a:r>
            <a:r>
              <a:rPr lang="de-DE" sz="1400" dirty="0" err="1" smtClean="0"/>
              <a:t>Goldenstein</a:t>
            </a:r>
            <a:endParaRPr lang="de-DE" sz="1400" dirty="0" smtClean="0"/>
          </a:p>
          <a:p>
            <a:pPr marL="171450" indent="-171450" eaLnBrk="1" hangingPunct="1">
              <a:buFont typeface="Arial" pitchFamily="34" charset="0"/>
              <a:buChar char="•"/>
            </a:pPr>
            <a:r>
              <a:rPr lang="de-DE" sz="1400" dirty="0" smtClean="0"/>
              <a:t>Jannik </a:t>
            </a:r>
            <a:r>
              <a:rPr lang="de-DE" sz="1400" dirty="0" err="1"/>
              <a:t>Flessner</a:t>
            </a:r>
            <a:endParaRPr lang="de-DE" sz="1400" dirty="0"/>
          </a:p>
          <a:p>
            <a:pPr marL="171450" indent="-171450" eaLnBrk="1" hangingPunct="1">
              <a:buFont typeface="Arial" pitchFamily="34" charset="0"/>
              <a:buChar char="•"/>
            </a:pPr>
            <a:r>
              <a:rPr lang="de-DE" sz="1400" dirty="0" smtClean="0"/>
              <a:t>Jan Paul Vox</a:t>
            </a:r>
          </a:p>
        </p:txBody>
      </p:sp>
      <p:sp>
        <p:nvSpPr>
          <p:cNvPr id="10" name="Textfeld 9"/>
          <p:cNvSpPr txBox="1"/>
          <p:nvPr/>
        </p:nvSpPr>
        <p:spPr>
          <a:xfrm>
            <a:off x="139700" y="6217910"/>
            <a:ext cx="45878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dirty="0" smtClean="0"/>
              <a:t>[ROT]</a:t>
            </a:r>
            <a:endParaRPr lang="de-DE" sz="800" dirty="0"/>
          </a:p>
        </p:txBody>
      </p:sp>
    </p:spTree>
    <p:extLst>
      <p:ext uri="{BB962C8B-B14F-4D97-AF65-F5344CB8AC3E}">
        <p14:creationId xmlns:p14="http://schemas.microsoft.com/office/powerpoint/2010/main" val="591566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Anforderungen</a:t>
            </a:r>
            <a:endParaRPr lang="de-DE" dirty="0"/>
          </a:p>
        </p:txBody>
      </p:sp>
      <p:sp>
        <p:nvSpPr>
          <p:cNvPr id="5" name="AutoShape 2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4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" name="AutoShape 6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28</a:t>
            </a:fld>
            <a:endParaRPr lang="de-DE"/>
          </a:p>
        </p:txBody>
      </p:sp>
      <p:sp>
        <p:nvSpPr>
          <p:cNvPr id="11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21.10.2014                                    Abschlusspräsentation                                    Uni Oldenburg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765175" y="1365160"/>
            <a:ext cx="7039421" cy="5478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de-DE" sz="2400" dirty="0" err="1"/>
              <a:t>Volksbot</a:t>
            </a:r>
            <a:endParaRPr lang="de-DE" sz="2400" dirty="0"/>
          </a:p>
          <a:p>
            <a:pPr marL="800100" lvl="1" indent="-342900">
              <a:buFont typeface="Arial" pitchFamily="34" charset="0"/>
              <a:buChar char="•"/>
            </a:pPr>
            <a:r>
              <a:rPr lang="de-DE" sz="2000" dirty="0"/>
              <a:t>Linux mit ROS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de-DE" sz="2000" dirty="0"/>
              <a:t>Laserscanner Sick LSM100, Fahreinheit, Fördereinheit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de-DE" sz="2000" dirty="0"/>
              <a:t>Kommunikation mit Materialfluss (</a:t>
            </a:r>
            <a:r>
              <a:rPr lang="de-DE" sz="2000" dirty="0" err="1" smtClean="0"/>
              <a:t>MICAz</a:t>
            </a:r>
            <a:r>
              <a:rPr lang="de-DE" sz="2000" dirty="0" smtClean="0"/>
              <a:t>)</a:t>
            </a:r>
            <a:br>
              <a:rPr lang="de-DE" sz="2000" dirty="0" smtClean="0"/>
            </a:br>
            <a:endParaRPr lang="de-DE" sz="2000" dirty="0"/>
          </a:p>
          <a:p>
            <a:pPr lvl="0"/>
            <a:r>
              <a:rPr lang="de-DE" sz="2400" dirty="0"/>
              <a:t>Auftragsverwaltung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de-DE" sz="2000" dirty="0"/>
              <a:t>Aufträge annehmen und in Ziel umsetzen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de-DE" sz="2000" dirty="0" err="1"/>
              <a:t>Födereinheit</a:t>
            </a:r>
            <a:r>
              <a:rPr lang="de-DE" sz="2000" dirty="0"/>
              <a:t> für Paketabgabe –</a:t>
            </a:r>
            <a:r>
              <a:rPr lang="de-DE" sz="2000" dirty="0" err="1"/>
              <a:t>übergabe</a:t>
            </a:r>
            <a:r>
              <a:rPr lang="de-DE" sz="2000" dirty="0"/>
              <a:t> </a:t>
            </a:r>
            <a:r>
              <a:rPr lang="de-DE" sz="2000" dirty="0" smtClean="0"/>
              <a:t>vorbereiten</a:t>
            </a:r>
            <a:br>
              <a:rPr lang="de-DE" sz="2000" dirty="0" smtClean="0"/>
            </a:br>
            <a:endParaRPr lang="de-DE" sz="2000" dirty="0"/>
          </a:p>
          <a:p>
            <a:pPr lvl="0"/>
            <a:r>
              <a:rPr lang="de-DE" sz="2400" dirty="0"/>
              <a:t>Navigation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de-DE" sz="2000" dirty="0"/>
              <a:t>Verwendung von Umgebungskarte 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de-DE" sz="2000" dirty="0"/>
              <a:t>Routenplanung mit Dijkstra-Algorithmus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de-DE" sz="2000" dirty="0"/>
              <a:t>Echtzeit Lokalisation mit AMCL (Adaptiv Monte </a:t>
            </a:r>
            <a:br>
              <a:rPr lang="de-DE" sz="2000" dirty="0"/>
            </a:br>
            <a:r>
              <a:rPr lang="de-DE" sz="2000" dirty="0" smtClean="0"/>
              <a:t>Carlo </a:t>
            </a:r>
            <a:r>
              <a:rPr lang="de-DE" sz="2000" dirty="0"/>
              <a:t>Lokalisation) </a:t>
            </a:r>
            <a:r>
              <a:rPr lang="de-DE" sz="2000" dirty="0" err="1"/>
              <a:t>Odometrie</a:t>
            </a:r>
            <a:r>
              <a:rPr lang="de-DE" sz="2000" dirty="0"/>
              <a:t> + Laserscan</a:t>
            </a:r>
          </a:p>
          <a:p>
            <a:pPr lvl="1"/>
            <a:endParaRPr lang="de-DE" sz="2000" dirty="0"/>
          </a:p>
          <a:p>
            <a:endParaRPr lang="de-DE" dirty="0"/>
          </a:p>
        </p:txBody>
      </p:sp>
      <p:pic>
        <p:nvPicPr>
          <p:cNvPr id="24578" name="Picture 2" descr="http://www.reel-gmbh.de/assets/images/Bild-NavigationNEU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49" r="17491" b="8325"/>
          <a:stretch/>
        </p:blipFill>
        <p:spPr bwMode="auto">
          <a:xfrm>
            <a:off x="7263682" y="4694122"/>
            <a:ext cx="2340203" cy="1590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feld 11"/>
          <p:cNvSpPr txBox="1"/>
          <p:nvPr/>
        </p:nvSpPr>
        <p:spPr>
          <a:xfrm>
            <a:off x="7984617" y="6002466"/>
            <a:ext cx="47641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dirty="0" smtClean="0"/>
              <a:t>[KOM]</a:t>
            </a:r>
            <a:endParaRPr lang="de-DE" sz="800" dirty="0"/>
          </a:p>
        </p:txBody>
      </p:sp>
      <p:pic>
        <p:nvPicPr>
          <p:cNvPr id="16386" name="Picture 2" descr="ROS.or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4942" y="1809994"/>
            <a:ext cx="2419350" cy="69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feld 12"/>
          <p:cNvSpPr txBox="1"/>
          <p:nvPr/>
        </p:nvSpPr>
        <p:spPr>
          <a:xfrm>
            <a:off x="7418195" y="2540235"/>
            <a:ext cx="4651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dirty="0" smtClean="0"/>
              <a:t>[ROS]</a:t>
            </a:r>
            <a:endParaRPr lang="de-DE" sz="800" dirty="0"/>
          </a:p>
        </p:txBody>
      </p:sp>
    </p:spTree>
    <p:extLst>
      <p:ext uri="{BB962C8B-B14F-4D97-AF65-F5344CB8AC3E}">
        <p14:creationId xmlns:p14="http://schemas.microsoft.com/office/powerpoint/2010/main" val="4054589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Konzeption I</a:t>
            </a:r>
            <a:endParaRPr lang="de-DE" dirty="0"/>
          </a:p>
        </p:txBody>
      </p:sp>
      <p:sp>
        <p:nvSpPr>
          <p:cNvPr id="5" name="AutoShape 2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4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" name="AutoShape 6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29</a:t>
            </a:fld>
            <a:endParaRPr lang="de-DE"/>
          </a:p>
        </p:txBody>
      </p:sp>
      <p:sp>
        <p:nvSpPr>
          <p:cNvPr id="11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21.10.2014                                    Abschlusspräsentation                                    Uni Oldenburg</a:t>
            </a:r>
            <a:endParaRPr lang="de-DE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216" y="1196975"/>
            <a:ext cx="7683366" cy="5065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702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Vision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3</a:t>
            </a:fld>
            <a:endParaRPr lang="de-DE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21.10.2014                                    Abschlusspräsentation                                    Uni Oldenburg</a:t>
            </a:r>
            <a:endParaRPr lang="de-DE" dirty="0"/>
          </a:p>
        </p:txBody>
      </p:sp>
      <p:sp>
        <p:nvSpPr>
          <p:cNvPr id="9" name="Inhaltsplatzhalter 2"/>
          <p:cNvSpPr>
            <a:spLocks noGrp="1"/>
          </p:cNvSpPr>
          <p:nvPr>
            <p:ph sz="half" idx="1"/>
          </p:nvPr>
        </p:nvSpPr>
        <p:spPr>
          <a:xfrm>
            <a:off x="271728" y="1739900"/>
            <a:ext cx="4598723" cy="4689496"/>
          </a:xfrm>
        </p:spPr>
        <p:txBody>
          <a:bodyPr/>
          <a:lstStyle/>
          <a:p>
            <a:r>
              <a:rPr lang="de-DE" sz="1800" dirty="0"/>
              <a:t>Simulation einer </a:t>
            </a:r>
            <a:r>
              <a:rPr lang="de-DE" sz="1800" dirty="0" smtClean="0"/>
              <a:t>dezentralen, </a:t>
            </a:r>
            <a:r>
              <a:rPr lang="de-DE" sz="1800" dirty="0"/>
              <a:t>agentenbasierten </a:t>
            </a:r>
            <a:r>
              <a:rPr lang="de-DE" sz="1800" dirty="0" smtClean="0"/>
              <a:t>Logistikhalle</a:t>
            </a:r>
            <a:br>
              <a:rPr lang="de-DE" sz="1800" dirty="0" smtClean="0"/>
            </a:br>
            <a:endParaRPr lang="de-DE" sz="1800" dirty="0"/>
          </a:p>
          <a:p>
            <a:r>
              <a:rPr lang="de-DE" sz="1800" dirty="0"/>
              <a:t>Aufbau einer physischen Einheit zur Darstellung eines Teilsystems der </a:t>
            </a:r>
            <a:r>
              <a:rPr lang="de-DE" sz="1800" dirty="0" smtClean="0"/>
              <a:t>Simulation</a:t>
            </a:r>
          </a:p>
          <a:p>
            <a:pPr marL="685800" lvl="1"/>
            <a:r>
              <a:rPr lang="de-DE" sz="1600" dirty="0" smtClean="0"/>
              <a:t>AGVs </a:t>
            </a:r>
            <a:r>
              <a:rPr lang="de-DE" sz="1600" dirty="0"/>
              <a:t>(</a:t>
            </a:r>
            <a:r>
              <a:rPr lang="de-DE" sz="1600" dirty="0" smtClean="0"/>
              <a:t>Transportroboter)</a:t>
            </a:r>
          </a:p>
          <a:p>
            <a:pPr marL="1085850" lvl="2"/>
            <a:r>
              <a:rPr lang="de-DE" sz="1400" dirty="0" smtClean="0"/>
              <a:t>Schwarmverhalten</a:t>
            </a:r>
          </a:p>
          <a:p>
            <a:pPr marL="685800" lvl="1"/>
            <a:r>
              <a:rPr lang="de-DE" sz="1600" dirty="0" smtClean="0"/>
              <a:t>Lagerrampen </a:t>
            </a:r>
            <a:r>
              <a:rPr lang="de-DE" sz="1600" dirty="0"/>
              <a:t>(</a:t>
            </a:r>
            <a:r>
              <a:rPr lang="de-DE" sz="1600" dirty="0" smtClean="0"/>
              <a:t>Zwischenlagerung)</a:t>
            </a:r>
          </a:p>
          <a:p>
            <a:pPr marL="685800" lvl="1"/>
            <a:r>
              <a:rPr lang="de-DE" sz="1600" dirty="0" err="1" smtClean="0"/>
              <a:t>Stetigförderer</a:t>
            </a:r>
            <a:r>
              <a:rPr lang="de-DE" sz="1600" dirty="0" smtClean="0"/>
              <a:t> </a:t>
            </a:r>
            <a:r>
              <a:rPr lang="de-DE" sz="1600" dirty="0"/>
              <a:t>(Ein-Ausgänge</a:t>
            </a:r>
            <a:r>
              <a:rPr lang="de-DE" sz="1600" dirty="0" smtClean="0"/>
              <a:t>)</a:t>
            </a:r>
          </a:p>
          <a:p>
            <a:pPr marL="685800" lvl="1"/>
            <a:endParaRPr lang="de-DE" dirty="0"/>
          </a:p>
          <a:p>
            <a:r>
              <a:rPr lang="de-DE" sz="1800" dirty="0"/>
              <a:t>Selbständige Kommunikation zwischen verschiedenen Agenten auf den Komponenten sollen autonomes Verhalten ermöglichen </a:t>
            </a: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4314" y="2230412"/>
            <a:ext cx="3988632" cy="2659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Rechteck 12"/>
          <p:cNvSpPr/>
          <p:nvPr/>
        </p:nvSpPr>
        <p:spPr>
          <a:xfrm>
            <a:off x="5673396" y="5016499"/>
            <a:ext cx="32704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dirty="0" smtClean="0"/>
              <a:t>HHLA </a:t>
            </a:r>
            <a:r>
              <a:rPr lang="de-DE" dirty="0"/>
              <a:t>und Gottwald </a:t>
            </a:r>
          </a:p>
        </p:txBody>
      </p:sp>
      <p:sp>
        <p:nvSpPr>
          <p:cNvPr id="14" name="Titel 1"/>
          <p:cNvSpPr txBox="1">
            <a:spLocks/>
          </p:cNvSpPr>
          <p:nvPr/>
        </p:nvSpPr>
        <p:spPr bwMode="auto">
          <a:xfrm>
            <a:off x="5852519" y="1646112"/>
            <a:ext cx="2912221" cy="584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/>
            <a:r>
              <a:rPr lang="de-DE" dirty="0" smtClean="0"/>
              <a:t>Stand der Technik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4080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Konzeption II</a:t>
            </a:r>
            <a:endParaRPr lang="de-DE" dirty="0">
              <a:solidFill>
                <a:srgbClr val="FF0000"/>
              </a:solidFill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9F22E3-6095-41CF-9F8F-86CBE99A5BD9}" type="slidenum">
              <a:rPr lang="de-DE" smtClean="0"/>
              <a:pPr>
                <a:defRPr/>
              </a:pPr>
              <a:t>30</a:t>
            </a:fld>
            <a:endParaRPr lang="de-DE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21.10.2014                                    Abschlusspräsentation                                    Uni Oldenburg</a:t>
            </a:r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698" y="1455592"/>
            <a:ext cx="7981902" cy="4881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826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Herausforderung/ Ausblick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9F22E3-6095-41CF-9F8F-86CBE99A5BD9}" type="slidenum">
              <a:rPr lang="de-DE" smtClean="0"/>
              <a:pPr>
                <a:defRPr/>
              </a:pPr>
              <a:t>31</a:t>
            </a:fld>
            <a:endParaRPr lang="de-DE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21.10.2014                                    Abschlusspräsentation                                    Uni Oldenburg</a:t>
            </a:r>
            <a:endParaRPr lang="de-DE" dirty="0"/>
          </a:p>
        </p:txBody>
      </p:sp>
      <p:sp>
        <p:nvSpPr>
          <p:cNvPr id="6" name="Inhaltsplatzhalter 2"/>
          <p:cNvSpPr>
            <a:spLocks noGrp="1"/>
          </p:cNvSpPr>
          <p:nvPr/>
        </p:nvSpPr>
        <p:spPr bwMode="auto">
          <a:xfrm>
            <a:off x="271462" y="1899920"/>
            <a:ext cx="4059237" cy="446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de-DE" dirty="0" smtClean="0"/>
              <a:t>Fehleranfälligkeit </a:t>
            </a:r>
            <a:r>
              <a:rPr lang="de-DE" dirty="0" err="1" smtClean="0"/>
              <a:t>Odometrieberechnung</a:t>
            </a:r>
            <a:r>
              <a:rPr lang="de-DE" dirty="0" smtClean="0"/>
              <a:t> </a:t>
            </a:r>
          </a:p>
          <a:p>
            <a:pPr lvl="1"/>
            <a:r>
              <a:rPr lang="de-DE" dirty="0" smtClean="0"/>
              <a:t>Abhilfe durch AMCL</a:t>
            </a:r>
          </a:p>
          <a:p>
            <a:r>
              <a:rPr lang="de-DE" dirty="0" smtClean="0"/>
              <a:t>Initialisierung der </a:t>
            </a:r>
            <a:r>
              <a:rPr lang="de-DE" dirty="0" err="1" smtClean="0"/>
              <a:t>Maxon</a:t>
            </a:r>
            <a:r>
              <a:rPr lang="de-DE" dirty="0" smtClean="0"/>
              <a:t> Controller</a:t>
            </a:r>
          </a:p>
          <a:p>
            <a:pPr lvl="1"/>
            <a:r>
              <a:rPr lang="de-DE" dirty="0" smtClean="0"/>
              <a:t>Minimale Abweichungen führen zu Systemabstürzen</a:t>
            </a:r>
          </a:p>
          <a:p>
            <a:r>
              <a:rPr lang="de-DE" dirty="0" smtClean="0"/>
              <a:t>Parametrisierung</a:t>
            </a:r>
          </a:p>
          <a:p>
            <a:pPr lvl="1"/>
            <a:r>
              <a:rPr lang="de-DE" dirty="0" smtClean="0"/>
              <a:t>Balance zwischen Geschwindigkeit und Genauigkeit</a:t>
            </a:r>
          </a:p>
          <a:p>
            <a:r>
              <a:rPr lang="de-DE" dirty="0" smtClean="0"/>
              <a:t>Programmierung mit Hinblick auf CPU-</a:t>
            </a:r>
            <a:r>
              <a:rPr lang="de-DE" dirty="0" err="1" smtClean="0"/>
              <a:t>Auslaustung</a:t>
            </a:r>
            <a:endParaRPr lang="de-DE" dirty="0" smtClean="0"/>
          </a:p>
          <a:p>
            <a:pPr lvl="1"/>
            <a:r>
              <a:rPr lang="de-DE" dirty="0" smtClean="0"/>
              <a:t>Multithreading</a:t>
            </a:r>
          </a:p>
        </p:txBody>
      </p:sp>
      <p:sp>
        <p:nvSpPr>
          <p:cNvPr id="7" name="Inhaltsplatzhalter 2"/>
          <p:cNvSpPr>
            <a:spLocks noGrp="1"/>
          </p:cNvSpPr>
          <p:nvPr/>
        </p:nvSpPr>
        <p:spPr bwMode="auto">
          <a:xfrm>
            <a:off x="5133022" y="1899920"/>
            <a:ext cx="4059237" cy="446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de-DE" dirty="0" smtClean="0"/>
              <a:t>Lokalisationsgenauigkeit</a:t>
            </a:r>
          </a:p>
          <a:p>
            <a:pPr lvl="1"/>
            <a:r>
              <a:rPr lang="de-DE" dirty="0" smtClean="0"/>
              <a:t>Parametrisierung</a:t>
            </a:r>
          </a:p>
          <a:p>
            <a:r>
              <a:rPr lang="de-DE" dirty="0" smtClean="0"/>
              <a:t>Bahnplanung</a:t>
            </a:r>
          </a:p>
          <a:p>
            <a:r>
              <a:rPr lang="de-DE" dirty="0" smtClean="0"/>
              <a:t>Energiemanagement</a:t>
            </a:r>
          </a:p>
          <a:p>
            <a:pPr lvl="1"/>
            <a:r>
              <a:rPr lang="de-DE" dirty="0" smtClean="0"/>
              <a:t>Automatisches Laden</a:t>
            </a:r>
          </a:p>
          <a:p>
            <a:r>
              <a:rPr lang="de-DE" dirty="0" smtClean="0"/>
              <a:t>Kostenberechnung</a:t>
            </a:r>
          </a:p>
          <a:p>
            <a:r>
              <a:rPr lang="de-DE" dirty="0" smtClean="0"/>
              <a:t>Schwarmverhalten</a:t>
            </a:r>
          </a:p>
          <a:p>
            <a:endParaRPr lang="de-DE" dirty="0" smtClean="0">
              <a:solidFill>
                <a:srgbClr val="FF0000"/>
              </a:solidFill>
            </a:endParaRPr>
          </a:p>
        </p:txBody>
      </p:sp>
      <p:sp>
        <p:nvSpPr>
          <p:cNvPr id="8" name="Titel 1"/>
          <p:cNvSpPr txBox="1">
            <a:spLocks/>
          </p:cNvSpPr>
          <p:nvPr/>
        </p:nvSpPr>
        <p:spPr bwMode="auto">
          <a:xfrm>
            <a:off x="271462" y="1075531"/>
            <a:ext cx="2639378" cy="922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de-DE" dirty="0" smtClean="0"/>
              <a:t>Herausforderung</a:t>
            </a:r>
            <a:endParaRPr lang="de-DE" dirty="0"/>
          </a:p>
        </p:txBody>
      </p:sp>
      <p:sp>
        <p:nvSpPr>
          <p:cNvPr id="9" name="Titel 1"/>
          <p:cNvSpPr txBox="1">
            <a:spLocks/>
          </p:cNvSpPr>
          <p:nvPr/>
        </p:nvSpPr>
        <p:spPr bwMode="auto">
          <a:xfrm>
            <a:off x="5133024" y="1075531"/>
            <a:ext cx="3294698" cy="922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de-DE" dirty="0" smtClean="0"/>
              <a:t>Ausblick</a:t>
            </a:r>
            <a:endParaRPr lang="de-DE" dirty="0"/>
          </a:p>
        </p:txBody>
      </p:sp>
      <p:sp>
        <p:nvSpPr>
          <p:cNvPr id="25" name="Rechteck 24"/>
          <p:cNvSpPr/>
          <p:nvPr/>
        </p:nvSpPr>
        <p:spPr>
          <a:xfrm>
            <a:off x="4223617" y="4426481"/>
            <a:ext cx="5295231" cy="2094240"/>
          </a:xfrm>
          <a:prstGeom prst="rect">
            <a:avLst/>
          </a:prstGeom>
          <a:solidFill>
            <a:schemeClr val="accent3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7" name="Picture 1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012" r="77765" b="39850"/>
          <a:stretch/>
        </p:blipFill>
        <p:spPr bwMode="auto">
          <a:xfrm>
            <a:off x="4223617" y="5426347"/>
            <a:ext cx="784490" cy="3219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6" name="Picture 2" descr="C:\Users\Jan\AppData\Local\Microsoft\Windows\INetCache\Content.Outlook\H3ANPUE2\RT6 hinten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565" b="94262" l="9989" r="89937">
                        <a14:backgroundMark x1="42639" y1="14900" x2="48375" y2="15473"/>
                        <a14:backgroundMark x1="44168" y1="11175" x2="50860" y2="11175"/>
                        <a14:backgroundMark x1="34799" y1="32378" x2="33461" y2="7450"/>
                        <a14:backgroundMark x1="41491" y1="44986" x2="41491" y2="449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967" r="27949" b="5385"/>
          <a:stretch/>
        </p:blipFill>
        <p:spPr bwMode="auto">
          <a:xfrm>
            <a:off x="6020385" y="4513234"/>
            <a:ext cx="361414" cy="583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1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012" r="77765" b="39850"/>
          <a:stretch/>
        </p:blipFill>
        <p:spPr bwMode="auto">
          <a:xfrm>
            <a:off x="4223617" y="5915692"/>
            <a:ext cx="784490" cy="3219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5" name="Picture 1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012" r="77765" b="39850"/>
          <a:stretch/>
        </p:blipFill>
        <p:spPr bwMode="auto">
          <a:xfrm>
            <a:off x="6478987" y="4545244"/>
            <a:ext cx="784490" cy="3219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6" name="Picture 1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012" r="77765" b="39850"/>
          <a:stretch/>
        </p:blipFill>
        <p:spPr bwMode="auto">
          <a:xfrm>
            <a:off x="6478540" y="4956795"/>
            <a:ext cx="784490" cy="3219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8" name="Picture 1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012" r="77765" b="39850"/>
          <a:stretch/>
        </p:blipFill>
        <p:spPr bwMode="auto">
          <a:xfrm>
            <a:off x="6478987" y="5431112"/>
            <a:ext cx="784490" cy="3219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9" name="Picture 1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012" r="77765" b="39850"/>
          <a:stretch/>
        </p:blipFill>
        <p:spPr bwMode="auto">
          <a:xfrm>
            <a:off x="8736076" y="5593775"/>
            <a:ext cx="784490" cy="3219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0" name="Picture 1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012" r="77765" b="39850"/>
          <a:stretch/>
        </p:blipFill>
        <p:spPr bwMode="auto">
          <a:xfrm>
            <a:off x="8736076" y="6083120"/>
            <a:ext cx="784490" cy="3219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4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533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133" y="5474870"/>
            <a:ext cx="342650" cy="1976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533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8783" y="5482043"/>
            <a:ext cx="342650" cy="1976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3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533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8783" y="5977829"/>
            <a:ext cx="342650" cy="1976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5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533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4316" y="4607381"/>
            <a:ext cx="342650" cy="1976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6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533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1666" y="4607380"/>
            <a:ext cx="342650" cy="1976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7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533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9109" y="4997575"/>
            <a:ext cx="342650" cy="1976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8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533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6459" y="4997783"/>
            <a:ext cx="342650" cy="1976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9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533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4452" y="5474869"/>
            <a:ext cx="342650" cy="1976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0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533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9025" y="6134029"/>
            <a:ext cx="342650" cy="1976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533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6375" y="6134030"/>
            <a:ext cx="342650" cy="1976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2" name="Picture 2" descr="C:\Users\Jan\AppData\Local\Microsoft\Windows\INetCache\Content.Outlook\H3ANPUE2\RT6 hinten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565" b="94262" l="9989" r="89937">
                        <a14:backgroundMark x1="42639" y1="14900" x2="48375" y2="15473"/>
                        <a14:backgroundMark x1="44168" y1="11175" x2="50860" y2="11175"/>
                        <a14:backgroundMark x1="34799" y1="32378" x2="33461" y2="7450"/>
                        <a14:backgroundMark x1="41491" y1="44986" x2="41491" y2="449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967" r="27949" b="5385"/>
          <a:stretch/>
        </p:blipFill>
        <p:spPr bwMode="auto">
          <a:xfrm>
            <a:off x="5839678" y="5727744"/>
            <a:ext cx="361414" cy="583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2" descr="C:\Users\Jan\AppData\Local\Microsoft\Windows\INetCache\Content.Outlook\H3ANPUE2\RT6 hinten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565" b="94262" l="9989" r="89937">
                        <a14:backgroundMark x1="42639" y1="14900" x2="48375" y2="15473"/>
                        <a14:backgroundMark x1="44168" y1="11175" x2="50860" y2="11175"/>
                        <a14:backgroundMark x1="34799" y1="32378" x2="33461" y2="7450"/>
                        <a14:backgroundMark x1="41491" y1="44986" x2="41491" y2="449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967" r="27949" b="5385"/>
          <a:stretch/>
        </p:blipFill>
        <p:spPr bwMode="auto">
          <a:xfrm>
            <a:off x="8340473" y="5604554"/>
            <a:ext cx="361414" cy="583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Textfeld 74"/>
          <p:cNvSpPr txBox="1"/>
          <p:nvPr/>
        </p:nvSpPr>
        <p:spPr>
          <a:xfrm>
            <a:off x="4294108" y="4472149"/>
            <a:ext cx="10334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 smtClean="0">
                <a:solidFill>
                  <a:schemeClr val="accent2"/>
                </a:solidFill>
              </a:rPr>
              <a:t>P</a:t>
            </a:r>
            <a:endParaRPr lang="de-DE" sz="3200" dirty="0">
              <a:solidFill>
                <a:schemeClr val="accent2"/>
              </a:solidFill>
            </a:endParaRPr>
          </a:p>
        </p:txBody>
      </p:sp>
      <p:pic>
        <p:nvPicPr>
          <p:cNvPr id="76" name="Picture 2" descr="C:\Users\Jan\AppData\Local\Microsoft\Windows\INetCache\Content.Outlook\H3ANPUE2\RT6 hinten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565" b="94262" l="9989" r="89937">
                        <a14:backgroundMark x1="42639" y1="14900" x2="48375" y2="15473"/>
                        <a14:backgroundMark x1="44168" y1="11175" x2="50860" y2="11175"/>
                        <a14:backgroundMark x1="34799" y1="32378" x2="33461" y2="7450"/>
                        <a14:backgroundMark x1="41491" y1="44986" x2="41491" y2="449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967" r="27949" b="5385"/>
          <a:stretch/>
        </p:blipFill>
        <p:spPr bwMode="auto">
          <a:xfrm>
            <a:off x="4532865" y="4545244"/>
            <a:ext cx="361414" cy="583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533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9237" y="5642136"/>
            <a:ext cx="342650" cy="1976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8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533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9678" y="5797313"/>
            <a:ext cx="342650" cy="1976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74014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Live Demo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-130291" y="1313309"/>
            <a:ext cx="4927033" cy="5143500"/>
          </a:xfrm>
        </p:spPr>
        <p:txBody>
          <a:bodyPr/>
          <a:lstStyle/>
          <a:p>
            <a:pPr marL="400050" lvl="1" indent="0">
              <a:buNone/>
            </a:pPr>
            <a:r>
              <a:rPr lang="de-DE" sz="2400" dirty="0" smtClean="0"/>
              <a:t>Ablauf</a:t>
            </a:r>
          </a:p>
          <a:p>
            <a:pPr marL="1257300" lvl="2" indent="-457200">
              <a:buFont typeface="+mj-lt"/>
              <a:buAutoNum type="arabicPeriod"/>
            </a:pPr>
            <a:r>
              <a:rPr lang="de-DE" sz="2000" dirty="0" err="1" smtClean="0"/>
              <a:t>Volksbot</a:t>
            </a:r>
            <a:r>
              <a:rPr lang="de-DE" sz="2000" dirty="0" smtClean="0"/>
              <a:t> wird lokalisiert und wartet auf Auftrag.</a:t>
            </a:r>
            <a:br>
              <a:rPr lang="de-DE" sz="2000" dirty="0" smtClean="0"/>
            </a:br>
            <a:endParaRPr lang="de-DE" sz="800" dirty="0" smtClean="0"/>
          </a:p>
          <a:p>
            <a:pPr marL="1257300" lvl="2" indent="-457200">
              <a:buFont typeface="+mj-lt"/>
              <a:buAutoNum type="arabicPeriod"/>
            </a:pPr>
            <a:r>
              <a:rPr lang="de-DE" sz="2000" dirty="0" smtClean="0"/>
              <a:t>Registrierung der Pakete im System (Gateway).</a:t>
            </a:r>
            <a:br>
              <a:rPr lang="de-DE" sz="2000" dirty="0" smtClean="0"/>
            </a:br>
            <a:endParaRPr lang="de-DE" sz="800" dirty="0" smtClean="0"/>
          </a:p>
          <a:p>
            <a:pPr marL="1257300" lvl="2" indent="-457200">
              <a:buFont typeface="+mj-lt"/>
              <a:buAutoNum type="arabicPeriod"/>
            </a:pPr>
            <a:r>
              <a:rPr lang="de-DE" sz="2000" dirty="0" err="1" smtClean="0"/>
              <a:t>Volksbot</a:t>
            </a:r>
            <a:r>
              <a:rPr lang="de-DE" sz="2000" dirty="0" smtClean="0"/>
              <a:t> fährt Rampe A an und nimmt Paket auf.</a:t>
            </a:r>
          </a:p>
          <a:p>
            <a:pPr marL="1257300" lvl="2" indent="-457200">
              <a:buFont typeface="+mj-lt"/>
              <a:buAutoNum type="arabicPeriod"/>
            </a:pPr>
            <a:endParaRPr lang="de-DE" sz="800" dirty="0" smtClean="0"/>
          </a:p>
          <a:p>
            <a:pPr marL="1257300" lvl="2" indent="-457200">
              <a:buFont typeface="+mj-lt"/>
              <a:buAutoNum type="arabicPeriod"/>
            </a:pPr>
            <a:r>
              <a:rPr lang="de-DE" sz="2000" dirty="0" err="1" smtClean="0"/>
              <a:t>Volksbot</a:t>
            </a:r>
            <a:r>
              <a:rPr lang="de-DE" sz="2000" dirty="0" smtClean="0"/>
              <a:t> fährt Rampe B an und gibt Paket ab.</a:t>
            </a:r>
          </a:p>
          <a:p>
            <a:pPr marL="1257300" lvl="2" indent="-457200">
              <a:buFont typeface="+mj-lt"/>
              <a:buAutoNum type="arabicPeriod"/>
            </a:pPr>
            <a:endParaRPr lang="de-DE" sz="800" dirty="0" smtClean="0"/>
          </a:p>
          <a:p>
            <a:pPr marL="1257300" lvl="2" indent="-457200">
              <a:buFont typeface="+mj-lt"/>
              <a:buAutoNum type="arabicPeriod"/>
            </a:pPr>
            <a:r>
              <a:rPr lang="de-DE" sz="2000" dirty="0" err="1"/>
              <a:t>Volksbot</a:t>
            </a:r>
            <a:r>
              <a:rPr lang="de-DE" sz="2000" dirty="0"/>
              <a:t> fährt Rampe </a:t>
            </a:r>
            <a:r>
              <a:rPr lang="de-DE" sz="2000" dirty="0" smtClean="0"/>
              <a:t>B </a:t>
            </a:r>
            <a:r>
              <a:rPr lang="de-DE" sz="2000" dirty="0"/>
              <a:t>an und nimmt Paket auf</a:t>
            </a:r>
            <a:r>
              <a:rPr lang="de-DE" sz="2000" dirty="0" smtClean="0"/>
              <a:t>.</a:t>
            </a:r>
          </a:p>
          <a:p>
            <a:pPr marL="1257300" lvl="2" indent="-457200">
              <a:buFont typeface="+mj-lt"/>
              <a:buAutoNum type="arabicPeriod"/>
            </a:pPr>
            <a:endParaRPr lang="de-DE" sz="800" dirty="0" smtClean="0"/>
          </a:p>
          <a:p>
            <a:pPr marL="1257300" lvl="2" indent="-457200">
              <a:buFont typeface="+mj-lt"/>
              <a:buAutoNum type="arabicPeriod"/>
            </a:pPr>
            <a:r>
              <a:rPr lang="de-DE" sz="2000" dirty="0" err="1"/>
              <a:t>Volksbot</a:t>
            </a:r>
            <a:r>
              <a:rPr lang="de-DE" sz="2000" dirty="0"/>
              <a:t> fährt Rampe A an und </a:t>
            </a:r>
            <a:r>
              <a:rPr lang="de-DE" sz="2000" dirty="0" smtClean="0"/>
              <a:t>gibt </a:t>
            </a:r>
            <a:r>
              <a:rPr lang="de-DE" sz="2000" dirty="0"/>
              <a:t>Paket </a:t>
            </a:r>
            <a:r>
              <a:rPr lang="de-DE" sz="2000" dirty="0" smtClean="0"/>
              <a:t>ab.</a:t>
            </a:r>
            <a:endParaRPr lang="de-DE" sz="2000" dirty="0"/>
          </a:p>
          <a:p>
            <a:pPr marL="1257300" lvl="2" indent="-457200">
              <a:buFont typeface="+mj-lt"/>
              <a:buAutoNum type="arabicPeriod"/>
            </a:pPr>
            <a:endParaRPr lang="de-DE" sz="2200" dirty="0"/>
          </a:p>
          <a:p>
            <a:pPr marL="1257300" lvl="2" indent="-457200">
              <a:buFont typeface="+mj-lt"/>
              <a:buAutoNum type="arabicPeriod"/>
            </a:pPr>
            <a:endParaRPr lang="de-DE" sz="2200" dirty="0" smtClean="0"/>
          </a:p>
          <a:p>
            <a:pPr marL="1257300" lvl="2" indent="-457200">
              <a:buFont typeface="+mj-lt"/>
              <a:buAutoNum type="arabicPeriod"/>
            </a:pPr>
            <a:endParaRPr lang="de-DE" sz="2200" dirty="0" smtClean="0"/>
          </a:p>
          <a:p>
            <a:pPr marL="1257300" lvl="2" indent="-457200">
              <a:buFont typeface="+mj-lt"/>
              <a:buAutoNum type="arabicPeriod"/>
            </a:pPr>
            <a:endParaRPr lang="de-DE" sz="220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Projektgruppe FAISE                                        21.10.2014                                    Abschlusspräsentation                                    Uni Oldenburg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9F22E3-6095-41CF-9F8F-86CBE99A5BD9}" type="slidenum">
              <a:rPr lang="de-DE" smtClean="0"/>
              <a:pPr>
                <a:defRPr/>
              </a:pPr>
              <a:t>32</a:t>
            </a:fld>
            <a:endParaRPr lang="de-DE"/>
          </a:p>
        </p:txBody>
      </p:sp>
      <p:sp>
        <p:nvSpPr>
          <p:cNvPr id="6" name="Rechteck 5"/>
          <p:cNvSpPr/>
          <p:nvPr/>
        </p:nvSpPr>
        <p:spPr>
          <a:xfrm>
            <a:off x="5405549" y="2452671"/>
            <a:ext cx="3774851" cy="2565159"/>
          </a:xfrm>
          <a:prstGeom prst="rect">
            <a:avLst/>
          </a:prstGeom>
          <a:solidFill>
            <a:schemeClr val="accent3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7" name="Picture 15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012" r="77765" b="39850"/>
          <a:stretch/>
        </p:blipFill>
        <p:spPr bwMode="auto">
          <a:xfrm rot="10800000">
            <a:off x="6712529" y="4376341"/>
            <a:ext cx="1359742" cy="5579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2" descr="C:\Users\Jan\AppData\Local\Microsoft\Windows\INetCache\Content.Outlook\H3ANPUE2\RT6 hinten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565" b="94262" l="9989" r="89937">
                        <a14:backgroundMark x1="42639" y1="14900" x2="48375" y2="15473"/>
                        <a14:backgroundMark x1="44168" y1="11175" x2="50860" y2="11175"/>
                        <a14:backgroundMark x1="34799" y1="32378" x2="33461" y2="7450"/>
                        <a14:backgroundMark x1="41491" y1="44986" x2="41491" y2="449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967" r="27949" b="5385"/>
          <a:stretch/>
        </p:blipFill>
        <p:spPr bwMode="auto">
          <a:xfrm>
            <a:off x="8203041" y="3234051"/>
            <a:ext cx="707935" cy="1142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5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012" r="77765" b="39850"/>
          <a:stretch/>
        </p:blipFill>
        <p:spPr bwMode="auto">
          <a:xfrm rot="10800000">
            <a:off x="6712529" y="2532947"/>
            <a:ext cx="1359742" cy="5579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533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0990" y="2652740"/>
            <a:ext cx="551984" cy="3183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533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5007" y="4505948"/>
            <a:ext cx="551984" cy="3183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5" descr="E:\Entwicklung\FAISE\FAISE git\Endbericht\image\flow\micaz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4217" y="4753865"/>
            <a:ext cx="577850" cy="589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http://www.clker.com/cliparts/l/i/8/z/z/7/antenne-md.pn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82" b="7313"/>
          <a:stretch/>
        </p:blipFill>
        <p:spPr bwMode="auto">
          <a:xfrm>
            <a:off x="5851465" y="4655327"/>
            <a:ext cx="356810" cy="281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feld 13"/>
          <p:cNvSpPr txBox="1"/>
          <p:nvPr/>
        </p:nvSpPr>
        <p:spPr>
          <a:xfrm>
            <a:off x="6306710" y="4513045"/>
            <a:ext cx="724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A</a:t>
            </a:r>
            <a:endParaRPr lang="de-DE" dirty="0"/>
          </a:p>
        </p:txBody>
      </p:sp>
      <p:sp>
        <p:nvSpPr>
          <p:cNvPr id="15" name="Textfeld 14"/>
          <p:cNvSpPr txBox="1"/>
          <p:nvPr/>
        </p:nvSpPr>
        <p:spPr>
          <a:xfrm>
            <a:off x="6293531" y="2627266"/>
            <a:ext cx="724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4259758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Agenda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9F22E3-6095-41CF-9F8F-86CBE99A5BD9}" type="slidenum">
              <a:rPr lang="de-DE" smtClean="0"/>
              <a:pPr>
                <a:defRPr/>
              </a:pPr>
              <a:t>33</a:t>
            </a:fld>
            <a:endParaRPr lang="de-DE" dirty="0"/>
          </a:p>
        </p:txBody>
      </p:sp>
      <p:sp>
        <p:nvSpPr>
          <p:cNvPr id="7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dirty="0" smtClean="0"/>
              <a:t>Projektgruppe FAISE                                        21.10.2014                                    Abschlusspräsentation                                    Uni Oldenburg</a:t>
            </a:r>
            <a:endParaRPr lang="de-DE" dirty="0"/>
          </a:p>
        </p:txBody>
      </p:sp>
      <p:sp>
        <p:nvSpPr>
          <p:cNvPr id="6" name="Inhaltsplatzhalter 2"/>
          <p:cNvSpPr>
            <a:spLocks noGrp="1"/>
          </p:cNvSpPr>
          <p:nvPr>
            <p:ph sz="half" idx="1"/>
          </p:nvPr>
        </p:nvSpPr>
        <p:spPr>
          <a:xfrm>
            <a:off x="1689131" y="1663700"/>
            <a:ext cx="6675170" cy="4279900"/>
          </a:xfrm>
        </p:spPr>
        <p:txBody>
          <a:bodyPr/>
          <a:lstStyle/>
          <a:p>
            <a:pPr marL="457200" lvl="0" indent="-457200">
              <a:buAutoNum type="arabicPeriod"/>
            </a:pPr>
            <a:r>
              <a:rPr lang="de-DE" sz="1800" dirty="0" smtClean="0"/>
              <a:t>Einleitung</a:t>
            </a:r>
          </a:p>
          <a:p>
            <a:pPr marL="0" lvl="0" indent="0">
              <a:buNone/>
            </a:pPr>
            <a:endParaRPr lang="de-DE" sz="1600" dirty="0" smtClean="0"/>
          </a:p>
          <a:p>
            <a:pPr marL="0" lvl="0" indent="0">
              <a:buNone/>
            </a:pPr>
            <a:r>
              <a:rPr lang="de-DE" sz="1800" dirty="0" smtClean="0"/>
              <a:t>2. Systembeschreibung</a:t>
            </a:r>
            <a:endParaRPr lang="de-DE" sz="1800" dirty="0"/>
          </a:p>
          <a:p>
            <a:pPr marL="0" lvl="0" indent="0">
              <a:buNone/>
            </a:pPr>
            <a:endParaRPr lang="de-DE" sz="1600" dirty="0"/>
          </a:p>
          <a:p>
            <a:pPr marL="0" lvl="0" indent="0">
              <a:buNone/>
            </a:pPr>
            <a:r>
              <a:rPr lang="de-DE" sz="1800" dirty="0"/>
              <a:t>3. Teilgruppen Simulation / Flow / </a:t>
            </a:r>
            <a:r>
              <a:rPr lang="de-DE" sz="1800" dirty="0" smtClean="0"/>
              <a:t>Drive</a:t>
            </a:r>
          </a:p>
          <a:p>
            <a:pPr marL="0" lvl="0" indent="0">
              <a:buNone/>
            </a:pPr>
            <a:endParaRPr lang="de-DE" sz="1800" dirty="0"/>
          </a:p>
          <a:p>
            <a:pPr marL="0" indent="0">
              <a:buNone/>
            </a:pPr>
            <a:r>
              <a:rPr lang="de-DE" sz="2400" b="1" dirty="0" smtClean="0"/>
              <a:t>4. Zusammenfassung</a:t>
            </a:r>
          </a:p>
          <a:p>
            <a:pPr lvl="1">
              <a:buFont typeface="Arial" pitchFamily="34" charset="0"/>
              <a:buChar char="•"/>
            </a:pPr>
            <a:r>
              <a:rPr lang="de-DE" b="1" dirty="0" smtClean="0"/>
              <a:t>Fazit</a:t>
            </a:r>
            <a:endParaRPr lang="de-DE" b="1" dirty="0"/>
          </a:p>
          <a:p>
            <a:pPr lvl="1">
              <a:buFont typeface="Arial" pitchFamily="34" charset="0"/>
              <a:buChar char="•"/>
            </a:pPr>
            <a:r>
              <a:rPr lang="de-DE" b="1" dirty="0" smtClean="0"/>
              <a:t>Ausblick (FAISE II)</a:t>
            </a:r>
            <a:endParaRPr lang="de-DE" b="1" dirty="0"/>
          </a:p>
          <a:p>
            <a:pPr marL="0" indent="0">
              <a:buNone/>
            </a:pPr>
            <a:endParaRPr lang="de-DE" sz="1800" dirty="0" smtClean="0"/>
          </a:p>
          <a:p>
            <a:pPr marL="0" lvl="0" indent="0">
              <a:buNone/>
            </a:pPr>
            <a:endParaRPr lang="de-DE" dirty="0" smtClean="0"/>
          </a:p>
          <a:p>
            <a:pPr marL="0" lvl="0" indent="0">
              <a:buNone/>
            </a:pPr>
            <a:endParaRPr lang="de-DE" dirty="0"/>
          </a:p>
          <a:p>
            <a:pPr marL="0" lvl="0" indent="0">
              <a:buNone/>
            </a:pPr>
            <a:endParaRPr lang="de-DE" dirty="0"/>
          </a:p>
          <a:p>
            <a:pPr>
              <a:buFont typeface="Arial" pitchFamily="34" charset="0"/>
              <a:buChar char="•"/>
            </a:pPr>
            <a:endParaRPr lang="de-DE" dirty="0"/>
          </a:p>
          <a:p>
            <a:pPr marL="0" indent="0">
              <a:buNone/>
            </a:pPr>
            <a:endParaRPr lang="de-DE" sz="1600" dirty="0" smtClean="0"/>
          </a:p>
          <a:p>
            <a:endParaRPr lang="de-DE" sz="1600" dirty="0"/>
          </a:p>
          <a:p>
            <a:endParaRPr lang="de-DE" sz="1600" dirty="0"/>
          </a:p>
          <a:p>
            <a:endParaRPr lang="de-DE" sz="1600" dirty="0"/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36771" y="1422400"/>
            <a:ext cx="1198359" cy="4991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feld 2"/>
          <p:cNvSpPr txBox="1"/>
          <p:nvPr/>
        </p:nvSpPr>
        <p:spPr>
          <a:xfrm>
            <a:off x="139700" y="6217910"/>
            <a:ext cx="45878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dirty="0" smtClean="0"/>
              <a:t>[ROT]</a:t>
            </a:r>
            <a:endParaRPr lang="de-DE" sz="800" dirty="0"/>
          </a:p>
        </p:txBody>
      </p:sp>
    </p:spTree>
    <p:extLst>
      <p:ext uri="{BB962C8B-B14F-4D97-AF65-F5344CB8AC3E}">
        <p14:creationId xmlns:p14="http://schemas.microsoft.com/office/powerpoint/2010/main" val="2890743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Zusammenfassung / Fazit</a:t>
            </a:r>
          </a:p>
        </p:txBody>
      </p:sp>
      <p:sp>
        <p:nvSpPr>
          <p:cNvPr id="5" name="AutoShape 2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4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" name="AutoShape 6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34</a:t>
            </a:fld>
            <a:endParaRPr lang="de-DE"/>
          </a:p>
        </p:txBody>
      </p:sp>
      <p:sp>
        <p:nvSpPr>
          <p:cNvPr id="11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21.10.2014                                    Abschlusspräsentation                                    Uni Oldenburg</a:t>
            </a:r>
            <a:endParaRPr lang="de-DE" dirty="0"/>
          </a:p>
        </p:txBody>
      </p:sp>
      <p:sp>
        <p:nvSpPr>
          <p:cNvPr id="14" name="Inhaltsplatzhalter 2"/>
          <p:cNvSpPr>
            <a:spLocks noGrp="1"/>
          </p:cNvSpPr>
          <p:nvPr/>
        </p:nvSpPr>
        <p:spPr bwMode="auto">
          <a:xfrm>
            <a:off x="460375" y="1835150"/>
            <a:ext cx="4663270" cy="446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de-DE" dirty="0"/>
              <a:t>Wertvolle Kenntnisse und Erfahrungen Projektmanagement und </a:t>
            </a:r>
            <a:r>
              <a:rPr lang="de-DE" dirty="0" smtClean="0"/>
              <a:t>SE</a:t>
            </a:r>
          </a:p>
          <a:p>
            <a:pPr lvl="1"/>
            <a:r>
              <a:rPr lang="de-DE" dirty="0" err="1" smtClean="0"/>
              <a:t>Weekly</a:t>
            </a:r>
            <a:r>
              <a:rPr lang="de-DE" dirty="0" smtClean="0"/>
              <a:t> </a:t>
            </a:r>
            <a:r>
              <a:rPr lang="de-DE" dirty="0" err="1" smtClean="0"/>
              <a:t>Scrums</a:t>
            </a:r>
            <a:endParaRPr lang="de-DE" dirty="0" smtClean="0"/>
          </a:p>
          <a:p>
            <a:pPr lvl="1"/>
            <a:r>
              <a:rPr lang="de-DE" dirty="0" smtClean="0"/>
              <a:t>Disjunkte Aufgabenstellung</a:t>
            </a:r>
            <a:endParaRPr lang="de-DE" dirty="0"/>
          </a:p>
          <a:p>
            <a:pPr marL="0" indent="0">
              <a:buNone/>
            </a:pPr>
            <a:endParaRPr lang="de-DE" dirty="0" smtClean="0"/>
          </a:p>
          <a:p>
            <a:r>
              <a:rPr lang="de-DE" dirty="0" smtClean="0"/>
              <a:t>Hohe Komplexität in verteilten, parallelen Systemen</a:t>
            </a:r>
          </a:p>
          <a:p>
            <a:endParaRPr lang="de-DE" dirty="0"/>
          </a:p>
          <a:p>
            <a:r>
              <a:rPr lang="de-DE" dirty="0"/>
              <a:t>Simulation und Abbildung in physischer Zelle wurde realisiert</a:t>
            </a: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8744" y="4399526"/>
            <a:ext cx="3928461" cy="19745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2" descr="C:\Users\Jan\AppData\Local\Microsoft\Windows\INetCache\Content.Outlook\H3ANPUE2\RT6 hinten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565" b="94262" l="9989" r="89937">
                        <a14:backgroundMark x1="42639" y1="14900" x2="48375" y2="15473"/>
                        <a14:backgroundMark x1="44168" y1="11175" x2="50860" y2="11175"/>
                        <a14:backgroundMark x1="34799" y1="32378" x2="33461" y2="7450"/>
                        <a14:backgroundMark x1="41491" y1="44986" x2="41491" y2="449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967" r="27949" b="5385"/>
          <a:stretch/>
        </p:blipFill>
        <p:spPr bwMode="auto">
          <a:xfrm>
            <a:off x="6841215" y="4990751"/>
            <a:ext cx="245466" cy="396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C:\Users\Jan\AppData\Local\Microsoft\Windows\INetCache\Content.Outlook\H3ANPUE2\RT6 hinten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565" b="94262" l="9989" r="89937">
                        <a14:backgroundMark x1="42639" y1="14900" x2="48375" y2="15473"/>
                        <a14:backgroundMark x1="44168" y1="11175" x2="50860" y2="11175"/>
                        <a14:backgroundMark x1="34799" y1="32378" x2="33461" y2="7450"/>
                        <a14:backgroundMark x1="41491" y1="44986" x2="41491" y2="449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967" r="27949" b="5385"/>
          <a:stretch/>
        </p:blipFill>
        <p:spPr bwMode="auto">
          <a:xfrm>
            <a:off x="7664748" y="5723872"/>
            <a:ext cx="369835" cy="596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C:\Users\Jan\AppData\Local\Microsoft\Windows\INetCache\Content.Outlook\H3ANPUE2\RT6 hinten.JPG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3565" b="94262" l="9989" r="89937">
                        <a14:backgroundMark x1="42639" y1="14900" x2="48375" y2="15473"/>
                        <a14:backgroundMark x1="44168" y1="11175" x2="50860" y2="11175"/>
                        <a14:backgroundMark x1="34799" y1="32378" x2="33461" y2="7450"/>
                        <a14:backgroundMark x1="41491" y1="44986" x2="41491" y2="449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967" r="27949" b="5385"/>
          <a:stretch/>
        </p:blipFill>
        <p:spPr bwMode="auto">
          <a:xfrm>
            <a:off x="6387109" y="5741871"/>
            <a:ext cx="309305" cy="499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C:\Users\Jan\AppData\Local\Microsoft\Windows\INetCache\Content.Outlook\H3ANPUE2\RT6 hinten.JPG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3565" b="94262" l="9989" r="89937">
                        <a14:backgroundMark x1="42639" y1="14900" x2="48375" y2="15473"/>
                        <a14:backgroundMark x1="44168" y1="11175" x2="50860" y2="11175"/>
                        <a14:backgroundMark x1="34799" y1="32378" x2="33461" y2="7450"/>
                        <a14:backgroundMark x1="41491" y1="44986" x2="41491" y2="449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967" r="27949" b="5385"/>
          <a:stretch/>
        </p:blipFill>
        <p:spPr bwMode="auto">
          <a:xfrm>
            <a:off x="8476083" y="5266329"/>
            <a:ext cx="294717" cy="475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6064" y="5137274"/>
            <a:ext cx="140627" cy="80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6699" y="5471901"/>
            <a:ext cx="140627" cy="80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" name="Picture 3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7250" y="5918318"/>
            <a:ext cx="140627" cy="80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9" name="Objek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39897608"/>
              </p:ext>
            </p:extLst>
          </p:nvPr>
        </p:nvGraphicFramePr>
        <p:xfrm>
          <a:off x="4108320" y="2585368"/>
          <a:ext cx="5537989" cy="4521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16" name="Visio" r:id="rId15" imgW="5867451" imgH="581202" progId="Visio.Drawing.11">
                  <p:embed/>
                </p:oleObj>
              </mc:Choice>
              <mc:Fallback>
                <p:oleObj name="Visio" r:id="rId15" imgW="5867451" imgH="581202" progId="Visio.Drawing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4108320" y="2585368"/>
                        <a:ext cx="5537989" cy="45210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Textfeld 19"/>
          <p:cNvSpPr txBox="1"/>
          <p:nvPr/>
        </p:nvSpPr>
        <p:spPr>
          <a:xfrm>
            <a:off x="5531048" y="2083163"/>
            <a:ext cx="34563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b="1" dirty="0" err="1" smtClean="0">
                <a:solidFill>
                  <a:srgbClr val="00B050"/>
                </a:solidFill>
                <a:latin typeface="+mn-lt"/>
              </a:rPr>
              <a:t>Weekly</a:t>
            </a:r>
            <a:r>
              <a:rPr lang="de-DE" sz="3200" b="1" dirty="0" smtClean="0">
                <a:solidFill>
                  <a:srgbClr val="00B050"/>
                </a:solidFill>
                <a:latin typeface="+mn-lt"/>
              </a:rPr>
              <a:t> </a:t>
            </a:r>
            <a:r>
              <a:rPr lang="de-DE" sz="2000" b="1" dirty="0" err="1" smtClean="0">
                <a:solidFill>
                  <a:srgbClr val="00B050"/>
                </a:solidFill>
                <a:latin typeface="+mn-lt"/>
              </a:rPr>
              <a:t>Scrums</a:t>
            </a:r>
            <a:endParaRPr lang="de-DE" sz="2000" b="1" dirty="0">
              <a:solidFill>
                <a:srgbClr val="00B050"/>
              </a:solidFill>
              <a:latin typeface="+mn-lt"/>
            </a:endParaRPr>
          </a:p>
        </p:txBody>
      </p:sp>
      <p:sp>
        <p:nvSpPr>
          <p:cNvPr id="21" name="Nach oben gekrümmter Pfeil 20"/>
          <p:cNvSpPr/>
          <p:nvPr/>
        </p:nvSpPr>
        <p:spPr>
          <a:xfrm>
            <a:off x="7551231" y="2811419"/>
            <a:ext cx="1210886" cy="617846"/>
          </a:xfrm>
          <a:prstGeom prst="curvedUp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22" name="Nach oben gekrümmter Pfeil 21"/>
          <p:cNvSpPr/>
          <p:nvPr/>
        </p:nvSpPr>
        <p:spPr>
          <a:xfrm>
            <a:off x="6680289" y="2811419"/>
            <a:ext cx="1157903" cy="617846"/>
          </a:xfrm>
          <a:prstGeom prst="curvedUp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23" name="Nach oben gekrümmter Pfeil 22"/>
          <p:cNvSpPr/>
          <p:nvPr/>
        </p:nvSpPr>
        <p:spPr>
          <a:xfrm>
            <a:off x="5534263" y="2811419"/>
            <a:ext cx="1418104" cy="617846"/>
          </a:xfrm>
          <a:prstGeom prst="curvedUp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24" name="Textfeld 23"/>
          <p:cNvSpPr txBox="1"/>
          <p:nvPr/>
        </p:nvSpPr>
        <p:spPr>
          <a:xfrm>
            <a:off x="5531048" y="3474349"/>
            <a:ext cx="3456384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2000" b="1" dirty="0" smtClean="0">
                <a:solidFill>
                  <a:schemeClr val="accent2">
                    <a:lumMod val="75000"/>
                  </a:schemeClr>
                </a:solidFill>
                <a:latin typeface="+mn-lt"/>
              </a:rPr>
              <a:t>Sprints</a:t>
            </a:r>
            <a:endParaRPr lang="de-DE" sz="3200" b="1" dirty="0">
              <a:solidFill>
                <a:schemeClr val="accent2">
                  <a:lumMod val="75000"/>
                </a:schemeClr>
              </a:solidFill>
              <a:latin typeface="+mn-lt"/>
            </a:endParaRPr>
          </a:p>
        </p:txBody>
      </p:sp>
      <p:cxnSp>
        <p:nvCxnSpPr>
          <p:cNvPr id="25" name="Gerade Verbindung 12"/>
          <p:cNvCxnSpPr/>
          <p:nvPr/>
        </p:nvCxnSpPr>
        <p:spPr>
          <a:xfrm>
            <a:off x="5542250" y="2667938"/>
            <a:ext cx="0" cy="288032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13"/>
          <p:cNvCxnSpPr/>
          <p:nvPr/>
        </p:nvCxnSpPr>
        <p:spPr>
          <a:xfrm>
            <a:off x="5864979" y="2667938"/>
            <a:ext cx="0" cy="288032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14"/>
          <p:cNvCxnSpPr/>
          <p:nvPr/>
        </p:nvCxnSpPr>
        <p:spPr>
          <a:xfrm>
            <a:off x="6243315" y="2667938"/>
            <a:ext cx="0" cy="288032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15"/>
          <p:cNvCxnSpPr/>
          <p:nvPr/>
        </p:nvCxnSpPr>
        <p:spPr>
          <a:xfrm>
            <a:off x="6678751" y="2667938"/>
            <a:ext cx="0" cy="288032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16"/>
          <p:cNvCxnSpPr/>
          <p:nvPr/>
        </p:nvCxnSpPr>
        <p:spPr>
          <a:xfrm>
            <a:off x="7122279" y="2667403"/>
            <a:ext cx="0" cy="288032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17"/>
          <p:cNvCxnSpPr/>
          <p:nvPr/>
        </p:nvCxnSpPr>
        <p:spPr>
          <a:xfrm>
            <a:off x="7665204" y="2650635"/>
            <a:ext cx="0" cy="288032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18"/>
          <p:cNvCxnSpPr/>
          <p:nvPr/>
        </p:nvCxnSpPr>
        <p:spPr>
          <a:xfrm>
            <a:off x="8117036" y="2651170"/>
            <a:ext cx="0" cy="288032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19"/>
          <p:cNvCxnSpPr/>
          <p:nvPr/>
        </p:nvCxnSpPr>
        <p:spPr>
          <a:xfrm>
            <a:off x="8484354" y="2633867"/>
            <a:ext cx="0" cy="288032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0180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Zusammenfassung / Ausblick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Entwicklung eines Hybridmodus 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9F22E3-6095-41CF-9F8F-86CBE99A5BD9}" type="slidenum">
              <a:rPr lang="de-DE" smtClean="0"/>
              <a:pPr>
                <a:defRPr/>
              </a:pPr>
              <a:t>35</a:t>
            </a:fld>
            <a:endParaRPr lang="de-DE"/>
          </a:p>
        </p:txBody>
      </p:sp>
      <p:sp>
        <p:nvSpPr>
          <p:cNvPr id="7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21.10.2014                                    Abschlusspräsentation                                    Uni Oldenburg</a:t>
            </a:r>
            <a:endParaRPr lang="de-DE" dirty="0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1350" y="1831657"/>
            <a:ext cx="6172200" cy="4413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502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Zusammenfassung / Ausblick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9F22E3-6095-41CF-9F8F-86CBE99A5BD9}" type="slidenum">
              <a:rPr lang="de-DE" smtClean="0"/>
              <a:pPr>
                <a:defRPr/>
              </a:pPr>
              <a:t>36</a:t>
            </a:fld>
            <a:endParaRPr lang="de-DE"/>
          </a:p>
        </p:txBody>
      </p:sp>
      <p:sp>
        <p:nvSpPr>
          <p:cNvPr id="7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21.10.2014                                    Abschlusspräsentation                                    Uni Oldenburg</a:t>
            </a:r>
            <a:endParaRPr lang="de-DE" dirty="0"/>
          </a:p>
        </p:txBody>
      </p:sp>
      <p:pic>
        <p:nvPicPr>
          <p:cNvPr id="15362" name="Picture 2" descr="D:\Dropbox\private\#Uni Oldenburg\Semester 9\PG FAISE\grob_architektu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300" y="1304349"/>
            <a:ext cx="8242299" cy="5253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5424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157"/>
          <p:cNvSpPr>
            <a:spLocks noGrp="1" noChangeArrowheads="1"/>
          </p:cNvSpPr>
          <p:nvPr>
            <p:ph type="title"/>
          </p:nvPr>
        </p:nvSpPr>
        <p:spPr>
          <a:xfrm>
            <a:off x="2794904" y="2760663"/>
            <a:ext cx="4205971" cy="922337"/>
          </a:xfrm>
        </p:spPr>
        <p:txBody>
          <a:bodyPr/>
          <a:lstStyle/>
          <a:p>
            <a:pPr eaLnBrk="1" hangingPunct="1"/>
            <a:r>
              <a:rPr lang="en-US" sz="4400" dirty="0" err="1" smtClean="0">
                <a:solidFill>
                  <a:schemeClr val="tx1"/>
                </a:solidFill>
              </a:rPr>
              <a:t>Zeit</a:t>
            </a:r>
            <a:r>
              <a:rPr lang="en-US" sz="4400" dirty="0" smtClean="0">
                <a:solidFill>
                  <a:schemeClr val="tx1"/>
                </a:solidFill>
              </a:rPr>
              <a:t> </a:t>
            </a:r>
            <a:r>
              <a:rPr lang="en-US" sz="4400" dirty="0" err="1" smtClean="0">
                <a:solidFill>
                  <a:schemeClr val="tx1"/>
                </a:solidFill>
              </a:rPr>
              <a:t>für</a:t>
            </a:r>
            <a:r>
              <a:rPr lang="en-US" sz="4400" dirty="0" smtClean="0">
                <a:solidFill>
                  <a:schemeClr val="tx1"/>
                </a:solidFill>
              </a:rPr>
              <a:t> </a:t>
            </a:r>
            <a:r>
              <a:rPr lang="en-US" sz="4400" dirty="0" err="1" smtClean="0">
                <a:solidFill>
                  <a:schemeClr val="tx1"/>
                </a:solidFill>
              </a:rPr>
              <a:t>Fragen</a:t>
            </a:r>
            <a:r>
              <a:rPr lang="en-US" sz="4400" dirty="0" smtClean="0">
                <a:solidFill>
                  <a:schemeClr val="tx1"/>
                </a:solidFill>
              </a:rPr>
              <a:t>!</a:t>
            </a:r>
            <a:endParaRPr lang="de-DE" sz="4000" dirty="0" smtClean="0">
              <a:solidFill>
                <a:srgbClr val="666666"/>
              </a:solidFill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9F22E3-6095-41CF-9F8F-86CBE99A5BD9}" type="slidenum">
              <a:rPr lang="de-DE" smtClean="0"/>
              <a:pPr>
                <a:defRPr/>
              </a:pPr>
              <a:t>37</a:t>
            </a:fld>
            <a:endParaRPr lang="de-DE"/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245" y="340923"/>
            <a:ext cx="2240033" cy="11259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Grafik 12"/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4841696" y="340923"/>
            <a:ext cx="1292404" cy="11157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rafik 13"/>
          <p:cNvPicPr>
            <a:picLocks noChangeAspect="1"/>
          </p:cNvPicPr>
          <p:nvPr/>
        </p:nvPicPr>
        <p:blipFill>
          <a:blip r:embed="rId7">
            <a:lum/>
            <a:alphaModFix/>
          </a:blip>
          <a:srcRect/>
          <a:stretch>
            <a:fillRect/>
          </a:stretch>
        </p:blipFill>
        <p:spPr>
          <a:xfrm>
            <a:off x="8185935" y="1574566"/>
            <a:ext cx="1338556" cy="11179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Picture 2" descr="D:\Dropbox\PGFAISE_DRIVE\Bilder Volksbot\RT6.vorne.JP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08" r="29768"/>
          <a:stretch/>
        </p:blipFill>
        <p:spPr bwMode="auto">
          <a:xfrm>
            <a:off x="6433307" y="375206"/>
            <a:ext cx="1443161" cy="2246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Objek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87059653"/>
              </p:ext>
            </p:extLst>
          </p:nvPr>
        </p:nvGraphicFramePr>
        <p:xfrm>
          <a:off x="7146218" y="5051329"/>
          <a:ext cx="2152650" cy="12764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09" name="Visio" r:id="rId9" imgW="7079104" imgH="4199377" progId="Visio.Drawing.11">
                  <p:embed/>
                </p:oleObj>
              </mc:Choice>
              <mc:Fallback>
                <p:oleObj name="Visio" r:id="rId9" imgW="7079104" imgH="4199377" progId="Visio.Drawing.11">
                  <p:embed/>
                  <p:pic>
                    <p:nvPicPr>
                      <p:cNvPr id="0" name="Objek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46218" y="5051329"/>
                        <a:ext cx="2152650" cy="127644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k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94722737"/>
              </p:ext>
            </p:extLst>
          </p:nvPr>
        </p:nvGraphicFramePr>
        <p:xfrm>
          <a:off x="7469163" y="3028950"/>
          <a:ext cx="1829705" cy="15557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10" name="Visio" r:id="rId11" imgW="7058574" imgH="6011153" progId="Visio.Drawing.11">
                  <p:embed/>
                </p:oleObj>
              </mc:Choice>
              <mc:Fallback>
                <p:oleObj name="Visio" r:id="rId11" imgW="7058574" imgH="6011153" progId="Visio.Drawing.11">
                  <p:embed/>
                  <p:pic>
                    <p:nvPicPr>
                      <p:cNvPr id="0" name="Objek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69163" y="3028950"/>
                        <a:ext cx="1829705" cy="155574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k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94753849"/>
              </p:ext>
            </p:extLst>
          </p:nvPr>
        </p:nvGraphicFramePr>
        <p:xfrm>
          <a:off x="5130801" y="4830976"/>
          <a:ext cx="1631950" cy="14701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11" name="Acrobat Document" r:id="rId13" imgW="17376840" imgH="15628680" progId="AcroExch.Document.7">
                  <p:embed/>
                </p:oleObj>
              </mc:Choice>
              <mc:Fallback>
                <p:oleObj name="Acrobat Document" r:id="rId13" imgW="17376840" imgH="15628680" progId="AcroExch.Document.7">
                  <p:embed/>
                  <p:pic>
                    <p:nvPicPr>
                      <p:cNvPr id="0" name="Objek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30801" y="4830976"/>
                        <a:ext cx="1631950" cy="147018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9" name="Picture 3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2886" y="4982368"/>
            <a:ext cx="1908810" cy="12725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340" y="4841569"/>
            <a:ext cx="2331208" cy="15541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" name="Picture 2" descr="C:\Users\Jan\Desktop\PGFAISE\IMG_20140303_141515.jpg"/>
          <p:cNvPicPr>
            <a:picLocks noChangeAspect="1" noChangeArrowheads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947" b="4049"/>
          <a:stretch/>
        </p:blipFill>
        <p:spPr bwMode="auto">
          <a:xfrm>
            <a:off x="270340" y="2303750"/>
            <a:ext cx="1894131" cy="1717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21.10.2014                                    Abschlusspräsentation                                    Uni Oldenburg</a:t>
            </a:r>
            <a:endParaRPr lang="de-DE" dirty="0"/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2117339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Quellen von </a:t>
            </a:r>
            <a:r>
              <a:rPr lang="de-DE" dirty="0" smtClean="0"/>
              <a:t>Abbildungen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Projektgruppe FAISE                                        21.10.2014                                    Abschlusspräsentation                                    Uni Oldenburg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9F22E3-6095-41CF-9F8F-86CBE99A5BD9}" type="slidenum">
              <a:rPr lang="de-DE" smtClean="0"/>
              <a:pPr>
                <a:defRPr/>
              </a:pPr>
              <a:t>38</a:t>
            </a:fld>
            <a:endParaRPr lang="de-DE"/>
          </a:p>
        </p:txBody>
      </p:sp>
      <p:sp>
        <p:nvSpPr>
          <p:cNvPr id="6" name="Inhaltsplatzhalter 2"/>
          <p:cNvSpPr>
            <a:spLocks noGrp="1"/>
          </p:cNvSpPr>
          <p:nvPr/>
        </p:nvSpPr>
        <p:spPr bwMode="auto">
          <a:xfrm>
            <a:off x="1064568" y="1318903"/>
            <a:ext cx="7776865" cy="51562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Tx/>
              <a:buNone/>
            </a:pPr>
            <a:endParaRPr lang="de-DE" sz="1200" dirty="0" smtClean="0"/>
          </a:p>
          <a:p>
            <a:pPr marL="0" indent="0">
              <a:lnSpc>
                <a:spcPct val="120000"/>
              </a:lnSpc>
              <a:spcAft>
                <a:spcPts val="0"/>
              </a:spcAft>
              <a:buFontTx/>
              <a:buNone/>
            </a:pPr>
            <a:r>
              <a:rPr lang="de-DE" sz="1200" dirty="0" smtClean="0"/>
              <a:t>[ROT]	roterfaden-design.de, </a:t>
            </a:r>
            <a:r>
              <a:rPr lang="de-DE" sz="1200" i="1" dirty="0" smtClean="0"/>
              <a:t>Roter Faden</a:t>
            </a:r>
            <a:r>
              <a:rPr lang="de-DE" sz="1200" dirty="0" smtClean="0"/>
              <a:t>, 2014.</a:t>
            </a:r>
          </a:p>
          <a:p>
            <a:pPr marL="0" indent="0">
              <a:lnSpc>
                <a:spcPct val="120000"/>
              </a:lnSpc>
              <a:spcAft>
                <a:spcPts val="0"/>
              </a:spcAft>
              <a:buFontTx/>
              <a:buNone/>
            </a:pPr>
            <a:r>
              <a:rPr lang="de-DE" sz="1200" i="1" dirty="0"/>
              <a:t>	</a:t>
            </a:r>
            <a:r>
              <a:rPr lang="de-DE" sz="1200" dirty="0"/>
              <a:t>http://</a:t>
            </a:r>
            <a:r>
              <a:rPr lang="de-DE" sz="1200" dirty="0" smtClean="0"/>
              <a:t>www.roterfaden-design.de/bilder/logo2.gif, (</a:t>
            </a:r>
            <a:r>
              <a:rPr lang="de-DE" sz="1200" dirty="0"/>
              <a:t>Zugriff am: 26.05.2014</a:t>
            </a:r>
            <a:r>
              <a:rPr lang="de-DE" sz="1200" dirty="0" smtClean="0"/>
              <a:t>)</a:t>
            </a:r>
          </a:p>
          <a:p>
            <a:pPr marL="0" indent="0">
              <a:lnSpc>
                <a:spcPct val="120000"/>
              </a:lnSpc>
              <a:spcAft>
                <a:spcPts val="0"/>
              </a:spcAft>
              <a:buFontTx/>
              <a:buNone/>
            </a:pPr>
            <a:r>
              <a:rPr lang="de-DE" sz="1200" dirty="0"/>
              <a:t>[RA]	</a:t>
            </a:r>
            <a:r>
              <a:rPr lang="de-DE" sz="1200" dirty="0" smtClean="0"/>
              <a:t>adapttechit.com, ACD, </a:t>
            </a:r>
            <a:r>
              <a:rPr lang="de-DE" sz="1200" dirty="0"/>
              <a:t>2014.</a:t>
            </a:r>
            <a:br>
              <a:rPr lang="de-DE" sz="1200" dirty="0"/>
            </a:br>
            <a:r>
              <a:rPr lang="de-DE" sz="1200" dirty="0"/>
              <a:t>	http://</a:t>
            </a:r>
            <a:r>
              <a:rPr lang="de-DE" sz="1200" dirty="0" smtClean="0"/>
              <a:t>www.adapttechit.com/uploads/2/7/7/9/27796063/7505215.jpg?433, (Zugriff am: 20.10.2014)</a:t>
            </a:r>
          </a:p>
          <a:p>
            <a:pPr marL="0" indent="0">
              <a:lnSpc>
                <a:spcPct val="120000"/>
              </a:lnSpc>
              <a:spcAft>
                <a:spcPts val="0"/>
              </a:spcAft>
              <a:buFontTx/>
              <a:buNone/>
            </a:pPr>
            <a:r>
              <a:rPr lang="de-DE" sz="1200" dirty="0" smtClean="0"/>
              <a:t>[JAD]	jade.tilab.com, Jade, 2014</a:t>
            </a:r>
            <a:br>
              <a:rPr lang="de-DE" sz="1200" dirty="0" smtClean="0"/>
            </a:br>
            <a:r>
              <a:rPr lang="de-DE" sz="1200" dirty="0"/>
              <a:t>	http://jade.tilab.com</a:t>
            </a:r>
            <a:r>
              <a:rPr lang="de-DE" sz="1200" dirty="0" smtClean="0"/>
              <a:t>/, (Zugriff am: 20.10.2014)</a:t>
            </a:r>
            <a:endParaRPr lang="de-DE" sz="1200" dirty="0"/>
          </a:p>
          <a:p>
            <a:pPr marL="0" indent="0">
              <a:lnSpc>
                <a:spcPct val="120000"/>
              </a:lnSpc>
              <a:spcAft>
                <a:spcPts val="0"/>
              </a:spcAft>
              <a:buFontTx/>
              <a:buNone/>
            </a:pPr>
            <a:r>
              <a:rPr lang="de-DE" sz="1200" dirty="0" smtClean="0"/>
              <a:t>[MIC]	cmt-gmbh.de, </a:t>
            </a:r>
            <a:r>
              <a:rPr lang="de-DE" sz="1200" dirty="0" err="1" smtClean="0"/>
              <a:t>MICAz</a:t>
            </a:r>
            <a:r>
              <a:rPr lang="de-DE" sz="1200" dirty="0"/>
              <a:t>, 2014.</a:t>
            </a:r>
            <a:br>
              <a:rPr lang="de-DE" sz="1200" dirty="0"/>
            </a:br>
            <a:r>
              <a:rPr lang="de-DE" sz="1200" dirty="0"/>
              <a:t>	http://</a:t>
            </a:r>
            <a:r>
              <a:rPr lang="de-DE" sz="1200" dirty="0" smtClean="0"/>
              <a:t>www.cmt-gmbh.de/Produkte/WirelessSensorNetworks/Images/MICAz_gross.jpg, </a:t>
            </a:r>
            <a:br>
              <a:rPr lang="de-DE" sz="1200" dirty="0" smtClean="0"/>
            </a:br>
            <a:r>
              <a:rPr lang="de-DE" sz="1200" dirty="0" smtClean="0"/>
              <a:t>	(Zugriff am 20.10.2014)</a:t>
            </a:r>
          </a:p>
          <a:p>
            <a:pPr marL="0" indent="0">
              <a:lnSpc>
                <a:spcPct val="120000"/>
              </a:lnSpc>
              <a:spcAft>
                <a:spcPts val="0"/>
              </a:spcAft>
              <a:buFontTx/>
              <a:buNone/>
            </a:pPr>
            <a:r>
              <a:rPr lang="de-DE" sz="1200" dirty="0" smtClean="0"/>
              <a:t>[KOM]	reel-gmbh.de, Bild Navigation, 2014.</a:t>
            </a:r>
          </a:p>
          <a:p>
            <a:pPr marL="0" indent="0">
              <a:lnSpc>
                <a:spcPct val="120000"/>
              </a:lnSpc>
              <a:spcAft>
                <a:spcPts val="0"/>
              </a:spcAft>
              <a:buFontTx/>
              <a:buNone/>
            </a:pPr>
            <a:r>
              <a:rPr lang="de-DE" sz="1200" dirty="0"/>
              <a:t>	http://</a:t>
            </a:r>
            <a:r>
              <a:rPr lang="de-DE" sz="1200" dirty="0" smtClean="0"/>
              <a:t>www.reel-gmbh.de/assets/images/Bild-NavigationNEU.jpg, (Zugriff am: 20.10.2014)</a:t>
            </a:r>
          </a:p>
          <a:p>
            <a:pPr marL="0" indent="0">
              <a:lnSpc>
                <a:spcPct val="120000"/>
              </a:lnSpc>
              <a:spcAft>
                <a:spcPts val="0"/>
              </a:spcAft>
              <a:buFontTx/>
              <a:buNone/>
            </a:pPr>
            <a:r>
              <a:rPr lang="de-DE" sz="1200" dirty="0" smtClean="0"/>
              <a:t>[BUG]	blogspot.com, Debugging, 2014.</a:t>
            </a:r>
          </a:p>
          <a:p>
            <a:pPr marL="0" indent="0">
              <a:lnSpc>
                <a:spcPct val="120000"/>
              </a:lnSpc>
              <a:spcAft>
                <a:spcPts val="0"/>
              </a:spcAft>
              <a:buFontTx/>
              <a:buNone/>
            </a:pPr>
            <a:r>
              <a:rPr lang="de-DE" sz="1200" dirty="0"/>
              <a:t>	http://2.bp.blogspot.com/-</a:t>
            </a:r>
            <a:r>
              <a:rPr lang="de-DE" sz="1200" dirty="0" smtClean="0"/>
              <a:t>bnnb1cJVe1Y/U3-	8IYYUsoI/AAAAAAAAGTI/khJ1Qm1pysY/s1600/400px-Logic_Debugging.png,</a:t>
            </a:r>
            <a:br>
              <a:rPr lang="de-DE" sz="1200" dirty="0" smtClean="0"/>
            </a:br>
            <a:r>
              <a:rPr lang="de-DE" sz="1200" dirty="0" smtClean="0"/>
              <a:t> 	(Zugriff am: 21.10.2014)</a:t>
            </a:r>
          </a:p>
          <a:p>
            <a:pPr marL="0" indent="0">
              <a:lnSpc>
                <a:spcPct val="120000"/>
              </a:lnSpc>
              <a:spcAft>
                <a:spcPts val="0"/>
              </a:spcAft>
              <a:buFontTx/>
              <a:buNone/>
            </a:pPr>
            <a:r>
              <a:rPr lang="de-DE" sz="1200" dirty="0" smtClean="0"/>
              <a:t>[ROS]	ros.org, Logo, 2014.</a:t>
            </a:r>
          </a:p>
          <a:p>
            <a:pPr marL="0" indent="0">
              <a:lnSpc>
                <a:spcPct val="120000"/>
              </a:lnSpc>
              <a:spcAft>
                <a:spcPts val="0"/>
              </a:spcAft>
              <a:buFontTx/>
              <a:buNone/>
            </a:pPr>
            <a:r>
              <a:rPr lang="de-DE" sz="1200" dirty="0"/>
              <a:t>	http://www.ros.org</a:t>
            </a:r>
            <a:r>
              <a:rPr lang="de-DE" sz="1200" dirty="0" smtClean="0"/>
              <a:t>/, (Zugriff am 21.10.2014)	</a:t>
            </a:r>
          </a:p>
          <a:p>
            <a:pPr marL="0" indent="0">
              <a:buNone/>
            </a:pPr>
            <a:r>
              <a:rPr lang="de-DE" sz="1200" dirty="0" smtClean="0"/>
              <a:t> </a:t>
            </a:r>
            <a:endParaRPr lang="de-DE" sz="1200" dirty="0"/>
          </a:p>
          <a:p>
            <a:pPr marL="0" indent="0">
              <a:buNone/>
            </a:pPr>
            <a:endParaRPr lang="de-DE" sz="1200" i="1" dirty="0" smtClean="0"/>
          </a:p>
          <a:p>
            <a:pPr marL="0" indent="0">
              <a:buNone/>
            </a:pPr>
            <a:endParaRPr lang="de-DE" sz="1200" dirty="0"/>
          </a:p>
          <a:p>
            <a:pPr marL="0" indent="0">
              <a:buNone/>
            </a:pPr>
            <a:endParaRPr lang="de-DE" sz="1200" dirty="0"/>
          </a:p>
          <a:p>
            <a:pPr marL="0" indent="0">
              <a:buNone/>
            </a:pPr>
            <a:endParaRPr lang="de-DE" sz="1200" dirty="0"/>
          </a:p>
          <a:p>
            <a:pPr marL="0" indent="0">
              <a:buFontTx/>
              <a:buNone/>
            </a:pPr>
            <a:endParaRPr lang="de-DE" sz="1200" dirty="0" smtClean="0"/>
          </a:p>
          <a:p>
            <a:pPr marL="0" indent="0">
              <a:buFontTx/>
              <a:buNone/>
            </a:pPr>
            <a:endParaRPr sz="1200" dirty="0"/>
          </a:p>
          <a:p>
            <a:pPr marL="0" indent="0">
              <a:buNone/>
            </a:pPr>
            <a:endParaRPr lang="de-DE" sz="1200" dirty="0"/>
          </a:p>
          <a:p>
            <a:pPr marL="0" indent="0">
              <a:buNone/>
            </a:pPr>
            <a:r>
              <a:rPr lang="de-DE" sz="1200" dirty="0" smtClean="0"/>
              <a:t> </a:t>
            </a:r>
            <a:endParaRPr lang="de-DE" sz="1200" dirty="0"/>
          </a:p>
          <a:p>
            <a:pPr marL="0" indent="0">
              <a:buNone/>
            </a:pPr>
            <a:endParaRPr lang="de-DE" sz="1200" dirty="0" smtClean="0"/>
          </a:p>
          <a:p>
            <a:pPr marL="0" indent="0">
              <a:buNone/>
            </a:pPr>
            <a:endParaRPr lang="de-DE" sz="1200" dirty="0"/>
          </a:p>
          <a:p>
            <a:pPr marL="0" indent="0">
              <a:buNone/>
            </a:pPr>
            <a:endParaRPr lang="de-DE" sz="1200" dirty="0"/>
          </a:p>
          <a:p>
            <a:pPr marL="0" indent="0">
              <a:buFontTx/>
              <a:buNone/>
            </a:pPr>
            <a:endParaRPr lang="de-DE" sz="1200" dirty="0" smtClean="0"/>
          </a:p>
          <a:p>
            <a:pPr marL="0" indent="0">
              <a:buFontTx/>
              <a:buNone/>
            </a:pPr>
            <a:endParaRPr lang="de-DE" sz="1200" dirty="0" smtClean="0"/>
          </a:p>
          <a:p>
            <a:pPr marL="0" indent="0">
              <a:buFontTx/>
              <a:buNone/>
            </a:pPr>
            <a:endParaRPr lang="de-DE" sz="1200" i="1" dirty="0" smtClean="0"/>
          </a:p>
        </p:txBody>
      </p:sp>
    </p:spTree>
    <p:extLst>
      <p:ext uri="{BB962C8B-B14F-4D97-AF65-F5344CB8AC3E}">
        <p14:creationId xmlns:p14="http://schemas.microsoft.com/office/powerpoint/2010/main" val="2084538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2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4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" name="AutoShape 6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39</a:t>
            </a:fld>
            <a:endParaRPr lang="de-DE"/>
          </a:p>
        </p:txBody>
      </p:sp>
      <p:sp>
        <p:nvSpPr>
          <p:cNvPr id="11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21.10.2014                                    Abschlusspräsentation                                    Uni Oldenburg</a:t>
            </a:r>
            <a:endParaRPr lang="de-DE" dirty="0"/>
          </a:p>
        </p:txBody>
      </p:sp>
      <p:sp>
        <p:nvSpPr>
          <p:cNvPr id="14" name="Inhaltsplatzhalter 2"/>
          <p:cNvSpPr>
            <a:spLocks noGrp="1"/>
          </p:cNvSpPr>
          <p:nvPr/>
        </p:nvSpPr>
        <p:spPr bwMode="auto">
          <a:xfrm>
            <a:off x="241300" y="1223169"/>
            <a:ext cx="9363075" cy="446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None/>
            </a:pPr>
            <a:r>
              <a:rPr lang="de-DE" sz="9600" dirty="0" smtClean="0"/>
              <a:t>ANHANG</a:t>
            </a:r>
            <a:endParaRPr lang="de-DE" sz="9600" dirty="0"/>
          </a:p>
        </p:txBody>
      </p:sp>
    </p:spTree>
    <p:extLst>
      <p:ext uri="{BB962C8B-B14F-4D97-AF65-F5344CB8AC3E}">
        <p14:creationId xmlns:p14="http://schemas.microsoft.com/office/powerpoint/2010/main" val="1447661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Ziel Projektgruppe FAISE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4</a:t>
            </a:fld>
            <a:endParaRPr lang="de-DE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dirty="0" smtClean="0"/>
              <a:t>Projektgruppe FAISE                                        21.10.2014                                    Abschlusspräsentation                                    Uni Oldenburg</a:t>
            </a:r>
            <a:endParaRPr lang="de-DE" dirty="0"/>
          </a:p>
        </p:txBody>
      </p:sp>
      <p:sp>
        <p:nvSpPr>
          <p:cNvPr id="9" name="Inhaltsplatzhalter 2"/>
          <p:cNvSpPr>
            <a:spLocks noGrp="1"/>
          </p:cNvSpPr>
          <p:nvPr>
            <p:ph sz="half" idx="1"/>
          </p:nvPr>
        </p:nvSpPr>
        <p:spPr>
          <a:xfrm>
            <a:off x="271728" y="1333500"/>
            <a:ext cx="4883052" cy="4838721"/>
          </a:xfrm>
        </p:spPr>
        <p:txBody>
          <a:bodyPr/>
          <a:lstStyle/>
          <a:p>
            <a:r>
              <a:rPr lang="de-DE" sz="1800" b="1" dirty="0" smtClean="0"/>
              <a:t>Realisierung eines Materialflusssystems auf Agentenbasis</a:t>
            </a:r>
            <a:br>
              <a:rPr lang="de-DE" sz="1800" b="1" dirty="0" smtClean="0"/>
            </a:br>
            <a:endParaRPr lang="de-DE" sz="1800" b="1" dirty="0"/>
          </a:p>
          <a:p>
            <a:r>
              <a:rPr lang="de-DE" sz="1800" dirty="0" smtClean="0"/>
              <a:t>Simulation eines dynamisch skalierbaren Umschlaglagers</a:t>
            </a:r>
            <a:r>
              <a:rPr lang="de-DE" sz="1800" dirty="0"/>
              <a:t> </a:t>
            </a:r>
            <a:r>
              <a:rPr lang="de-DE" sz="1800" dirty="0" smtClean="0"/>
              <a:t>mit Einsatz von AGVs </a:t>
            </a:r>
          </a:p>
          <a:p>
            <a:pPr lvl="1"/>
            <a:r>
              <a:rPr lang="de-DE" sz="1600" dirty="0" smtClean="0"/>
              <a:t>Schwerpunkt auf </a:t>
            </a:r>
            <a:r>
              <a:rPr lang="de-DE" sz="1600" dirty="0" err="1" smtClean="0"/>
              <a:t>Pathfinding</a:t>
            </a:r>
            <a:r>
              <a:rPr lang="de-DE" sz="1600" dirty="0" smtClean="0"/>
              <a:t> und Agentenkommunikation</a:t>
            </a:r>
          </a:p>
          <a:p>
            <a:pPr marL="457200" lvl="1" indent="0">
              <a:buNone/>
            </a:pPr>
            <a:endParaRPr lang="de-DE" sz="1600" dirty="0"/>
          </a:p>
          <a:p>
            <a:r>
              <a:rPr lang="de-DE" sz="1800" dirty="0" smtClean="0"/>
              <a:t>Realisierung einer physischen Zelle bestehend aus min. einer Rampe und einem AGV für den Transport</a:t>
            </a:r>
          </a:p>
          <a:p>
            <a:pPr lvl="1"/>
            <a:r>
              <a:rPr lang="de-DE" sz="1600" dirty="0" smtClean="0"/>
              <a:t>Materialflusssystem auf Mikrocontrollerbasis (Micaz)</a:t>
            </a:r>
            <a:br>
              <a:rPr lang="de-DE" sz="1600" dirty="0" smtClean="0"/>
            </a:br>
            <a:endParaRPr lang="de-DE" sz="1600" dirty="0" smtClean="0"/>
          </a:p>
          <a:p>
            <a:r>
              <a:rPr lang="de-DE" sz="1800" dirty="0" smtClean="0"/>
              <a:t>Autonom agierende AGVs</a:t>
            </a:r>
          </a:p>
          <a:p>
            <a:pPr lvl="1"/>
            <a:r>
              <a:rPr lang="de-DE" sz="1600" dirty="0" smtClean="0"/>
              <a:t>Selbständige Navigation und Lokalisation</a:t>
            </a:r>
          </a:p>
          <a:p>
            <a:pPr lvl="1"/>
            <a:r>
              <a:rPr lang="de-DE" sz="1600" dirty="0" smtClean="0"/>
              <a:t>Paketübergabe</a:t>
            </a:r>
          </a:p>
          <a:p>
            <a:pPr lvl="1"/>
            <a:r>
              <a:rPr lang="de-DE" sz="1600" dirty="0" smtClean="0"/>
              <a:t>Statusrückmeldung an Materialflusssystem</a:t>
            </a:r>
          </a:p>
          <a:p>
            <a:pPr lvl="1"/>
            <a:endParaRPr lang="de-DE" dirty="0" smtClean="0"/>
          </a:p>
        </p:txBody>
      </p:sp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4780" y="1257630"/>
            <a:ext cx="3488298" cy="19618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Rechteck 14"/>
          <p:cNvSpPr/>
          <p:nvPr/>
        </p:nvSpPr>
        <p:spPr>
          <a:xfrm>
            <a:off x="5238749" y="3507030"/>
            <a:ext cx="3708321" cy="2938715"/>
          </a:xfrm>
          <a:prstGeom prst="rect">
            <a:avLst/>
          </a:prstGeom>
          <a:solidFill>
            <a:schemeClr val="accent3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6" name="Picture 15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012" r="77765" b="39850"/>
          <a:stretch/>
        </p:blipFill>
        <p:spPr bwMode="auto">
          <a:xfrm rot="10800000">
            <a:off x="6564875" y="5709786"/>
            <a:ext cx="1335777" cy="548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8" name="Picture 2" descr="C:\Users\Jan\AppData\Local\Microsoft\Windows\INetCache\Content.Outlook\H3ANPUE2\RT6 hinten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565" b="94262" l="9989" r="89937">
                        <a14:backgroundMark x1="42639" y1="14900" x2="48375" y2="15473"/>
                        <a14:backgroundMark x1="44168" y1="11175" x2="50860" y2="11175"/>
                        <a14:backgroundMark x1="34799" y1="32378" x2="33461" y2="7450"/>
                        <a14:backgroundMark x1="41491" y1="44986" x2="41491" y2="449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967" r="27949" b="5385"/>
          <a:stretch/>
        </p:blipFill>
        <p:spPr bwMode="auto">
          <a:xfrm>
            <a:off x="5779025" y="4276725"/>
            <a:ext cx="695458" cy="1122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15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012" r="77765" b="39850"/>
          <a:stretch/>
        </p:blipFill>
        <p:spPr bwMode="auto">
          <a:xfrm rot="10800000">
            <a:off x="6564876" y="3867678"/>
            <a:ext cx="1335777" cy="548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533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7802" y="3985360"/>
            <a:ext cx="542255" cy="3127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2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533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4379" y="3985360"/>
            <a:ext cx="542255" cy="3127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4" name="Picture 5" descr="E:\Entwicklung\FAISE\FAISE git\Endbericht\image\flow\micaz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433" b="97421" l="4678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4875" y="3602282"/>
            <a:ext cx="407748" cy="416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5" descr="E:\Entwicklung\FAISE\FAISE git\Endbericht\image\flow\micaz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433" b="97421" l="4678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1072" y="4765922"/>
            <a:ext cx="407748" cy="416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5" descr="E:\Entwicklung\FAISE\FAISE git\Endbericht\image\flow\micaz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433" b="97421" l="4678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1882" y="5501739"/>
            <a:ext cx="407748" cy="416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2" name="Picture 2" descr="http://www.clker.com/cliparts/l/i/8/z/z/7/antenne-md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5637" y="5366452"/>
            <a:ext cx="273334" cy="270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clker.com/cliparts/l/i/8/z/z/7/antenne-md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1476" y="4630635"/>
            <a:ext cx="273334" cy="270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2" descr="http://www.clker.com/cliparts/l/i/8/z/z/7/antenne-md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2586" y="3466995"/>
            <a:ext cx="273334" cy="270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6" name="Gerade Verbindung 45"/>
          <p:cNvCxnSpPr/>
          <p:nvPr/>
        </p:nvCxnSpPr>
        <p:spPr>
          <a:xfrm flipH="1">
            <a:off x="6342636" y="3507030"/>
            <a:ext cx="1028241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feld 46"/>
          <p:cNvSpPr txBox="1"/>
          <p:nvPr/>
        </p:nvSpPr>
        <p:spPr>
          <a:xfrm>
            <a:off x="7232763" y="3552902"/>
            <a:ext cx="15761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smtClean="0"/>
              <a:t>Rampe A</a:t>
            </a:r>
            <a:endParaRPr lang="de-DE" sz="1600" dirty="0"/>
          </a:p>
        </p:txBody>
      </p:sp>
      <p:sp>
        <p:nvSpPr>
          <p:cNvPr id="49" name="Textfeld 48"/>
          <p:cNvSpPr txBox="1"/>
          <p:nvPr/>
        </p:nvSpPr>
        <p:spPr>
          <a:xfrm>
            <a:off x="7170057" y="5406342"/>
            <a:ext cx="15761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smtClean="0"/>
              <a:t>Rampe B</a:t>
            </a:r>
            <a:endParaRPr lang="de-DE" sz="1600" dirty="0"/>
          </a:p>
        </p:txBody>
      </p:sp>
      <p:sp>
        <p:nvSpPr>
          <p:cNvPr id="50" name="Textfeld 49"/>
          <p:cNvSpPr txBox="1"/>
          <p:nvPr/>
        </p:nvSpPr>
        <p:spPr>
          <a:xfrm>
            <a:off x="5239444" y="4033642"/>
            <a:ext cx="15761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smtClean="0"/>
              <a:t>Volksbot</a:t>
            </a:r>
            <a:endParaRPr lang="de-DE" sz="1600" dirty="0"/>
          </a:p>
        </p:txBody>
      </p:sp>
      <p:sp>
        <p:nvSpPr>
          <p:cNvPr id="51" name="Textfeld 50"/>
          <p:cNvSpPr txBox="1"/>
          <p:nvPr/>
        </p:nvSpPr>
        <p:spPr>
          <a:xfrm>
            <a:off x="6627802" y="4518555"/>
            <a:ext cx="15761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smtClean="0"/>
              <a:t>Micaz</a:t>
            </a:r>
            <a:endParaRPr lang="de-DE" sz="1600" dirty="0"/>
          </a:p>
        </p:txBody>
      </p:sp>
      <p:cxnSp>
        <p:nvCxnSpPr>
          <p:cNvPr id="54" name="Gerade Verbindung 53"/>
          <p:cNvCxnSpPr/>
          <p:nvPr/>
        </p:nvCxnSpPr>
        <p:spPr>
          <a:xfrm flipV="1">
            <a:off x="6456977" y="4837804"/>
            <a:ext cx="311772" cy="17723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7832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Demo</a:t>
            </a:r>
            <a:endParaRPr lang="de-DE" dirty="0"/>
          </a:p>
        </p:txBody>
      </p:sp>
      <p:sp>
        <p:nvSpPr>
          <p:cNvPr id="5" name="AutoShape 2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4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" name="AutoShape 6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40</a:t>
            </a:fld>
            <a:endParaRPr lang="de-DE"/>
          </a:p>
        </p:txBody>
      </p:sp>
      <p:sp>
        <p:nvSpPr>
          <p:cNvPr id="11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21.10.2014                                    Abschlusspräsentation                                    Uni Oldenburg</a:t>
            </a:r>
            <a:endParaRPr lang="de-DE" dirty="0"/>
          </a:p>
        </p:txBody>
      </p:sp>
      <p:sp>
        <p:nvSpPr>
          <p:cNvPr id="14" name="Inhaltsplatzhalter 2"/>
          <p:cNvSpPr>
            <a:spLocks noGrp="1"/>
          </p:cNvSpPr>
          <p:nvPr/>
        </p:nvSpPr>
        <p:spPr bwMode="auto">
          <a:xfrm>
            <a:off x="271463" y="1536700"/>
            <a:ext cx="4059237" cy="446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endParaRPr lang="de-DE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3955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Agenda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9F22E3-6095-41CF-9F8F-86CBE99A5BD9}" type="slidenum">
              <a:rPr lang="de-DE" smtClean="0"/>
              <a:pPr>
                <a:defRPr/>
              </a:pPr>
              <a:t>41</a:t>
            </a:fld>
            <a:endParaRPr lang="de-DE" dirty="0"/>
          </a:p>
        </p:txBody>
      </p:sp>
      <p:sp>
        <p:nvSpPr>
          <p:cNvPr id="7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dirty="0" smtClean="0"/>
              <a:t>Projektgruppe FAISE                                        21.10.2014                                    Abschlusspräsentation                                    Uni Oldenburg</a:t>
            </a:r>
            <a:endParaRPr lang="de-DE" dirty="0"/>
          </a:p>
        </p:txBody>
      </p:sp>
      <p:sp>
        <p:nvSpPr>
          <p:cNvPr id="6" name="Inhaltsplatzhalter 2"/>
          <p:cNvSpPr>
            <a:spLocks noGrp="1"/>
          </p:cNvSpPr>
          <p:nvPr>
            <p:ph sz="half" idx="1"/>
          </p:nvPr>
        </p:nvSpPr>
        <p:spPr>
          <a:xfrm>
            <a:off x="894029" y="1727200"/>
            <a:ext cx="3373171" cy="4279900"/>
          </a:xfrm>
        </p:spPr>
        <p:txBody>
          <a:bodyPr/>
          <a:lstStyle/>
          <a:p>
            <a:pPr marL="0" lvl="0" indent="0">
              <a:buNone/>
            </a:pPr>
            <a:r>
              <a:rPr lang="de-DE" sz="2400" dirty="0" smtClean="0"/>
              <a:t>1. Einleitung</a:t>
            </a:r>
          </a:p>
          <a:p>
            <a:pPr lvl="1">
              <a:buFont typeface="Arial" pitchFamily="34" charset="0"/>
              <a:buChar char="•"/>
            </a:pPr>
            <a:r>
              <a:rPr lang="de-DE" sz="1600" dirty="0" smtClean="0"/>
              <a:t>Motivation</a:t>
            </a:r>
          </a:p>
          <a:p>
            <a:pPr lvl="1">
              <a:buFont typeface="Arial" pitchFamily="34" charset="0"/>
              <a:buChar char="•"/>
            </a:pPr>
            <a:r>
              <a:rPr lang="de-DE" sz="1600" dirty="0" smtClean="0"/>
              <a:t>Problemstellung</a:t>
            </a:r>
          </a:p>
          <a:p>
            <a:pPr lvl="1">
              <a:buFont typeface="Arial" pitchFamily="34" charset="0"/>
              <a:buChar char="•"/>
            </a:pPr>
            <a:r>
              <a:rPr lang="de-DE" sz="1600" dirty="0" smtClean="0"/>
              <a:t>Vision</a:t>
            </a:r>
          </a:p>
          <a:p>
            <a:pPr marL="0" lvl="0" indent="0">
              <a:buNone/>
            </a:pPr>
            <a:endParaRPr lang="de-DE" sz="1600" dirty="0" smtClean="0"/>
          </a:p>
          <a:p>
            <a:pPr marL="0" lvl="0" indent="0">
              <a:buNone/>
            </a:pPr>
            <a:r>
              <a:rPr lang="de-DE" sz="2400" dirty="0" smtClean="0"/>
              <a:t>2. Systembeschreibung</a:t>
            </a:r>
            <a:endParaRPr lang="de-DE" sz="2400" dirty="0"/>
          </a:p>
          <a:p>
            <a:pPr lvl="1">
              <a:buFont typeface="Arial" pitchFamily="34" charset="0"/>
              <a:buChar char="•"/>
            </a:pPr>
            <a:r>
              <a:rPr lang="de-DE" sz="1600" dirty="0" smtClean="0"/>
              <a:t>Komponenten</a:t>
            </a:r>
          </a:p>
          <a:p>
            <a:pPr lvl="1">
              <a:buFont typeface="Arial" pitchFamily="34" charset="0"/>
              <a:buChar char="•"/>
            </a:pPr>
            <a:r>
              <a:rPr lang="de-DE" sz="1600" dirty="0" smtClean="0"/>
              <a:t>Ablaufszenario</a:t>
            </a:r>
          </a:p>
          <a:p>
            <a:pPr lvl="1">
              <a:buFont typeface="Arial" pitchFamily="34" charset="0"/>
              <a:buChar char="•"/>
            </a:pPr>
            <a:r>
              <a:rPr lang="de-DE" sz="1600" dirty="0" smtClean="0"/>
              <a:t>Agentenbeschreibung</a:t>
            </a:r>
          </a:p>
          <a:p>
            <a:pPr lvl="1">
              <a:buFont typeface="Arial" pitchFamily="34" charset="0"/>
              <a:buChar char="•"/>
            </a:pPr>
            <a:r>
              <a:rPr lang="de-DE" sz="1600" dirty="0" smtClean="0"/>
              <a:t>Teilgruppen</a:t>
            </a:r>
            <a:endParaRPr lang="de-DE" sz="1600" dirty="0"/>
          </a:p>
          <a:p>
            <a:pPr marL="0" indent="0">
              <a:buNone/>
            </a:pPr>
            <a:endParaRPr lang="de-DE" sz="1600" dirty="0" smtClean="0"/>
          </a:p>
          <a:p>
            <a:endParaRPr lang="de-DE" sz="1600" dirty="0"/>
          </a:p>
          <a:p>
            <a:endParaRPr lang="de-DE" sz="1600" dirty="0"/>
          </a:p>
          <a:p>
            <a:endParaRPr lang="de-DE" sz="1600" dirty="0"/>
          </a:p>
        </p:txBody>
      </p:sp>
      <p:sp>
        <p:nvSpPr>
          <p:cNvPr id="8" name="Inhaltsplatzhalter 2"/>
          <p:cNvSpPr txBox="1">
            <a:spLocks/>
          </p:cNvSpPr>
          <p:nvPr/>
        </p:nvSpPr>
        <p:spPr bwMode="auto">
          <a:xfrm>
            <a:off x="4749799" y="1727200"/>
            <a:ext cx="4673601" cy="4076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lvl="0" indent="0">
              <a:buNone/>
            </a:pPr>
            <a:r>
              <a:rPr lang="de-DE" sz="2400" dirty="0" smtClean="0"/>
              <a:t>3. Teilgruppen Simulation </a:t>
            </a:r>
            <a:r>
              <a:rPr lang="de-DE" sz="2400" dirty="0"/>
              <a:t>/ Flow / Drive</a:t>
            </a:r>
          </a:p>
          <a:p>
            <a:pPr lvl="1">
              <a:buFont typeface="Arial" pitchFamily="34" charset="0"/>
              <a:buChar char="•"/>
            </a:pPr>
            <a:r>
              <a:rPr lang="de-DE" sz="1600" dirty="0" smtClean="0"/>
              <a:t>Anforderungen</a:t>
            </a:r>
          </a:p>
          <a:p>
            <a:pPr lvl="1">
              <a:buFont typeface="Arial" pitchFamily="34" charset="0"/>
              <a:buChar char="•"/>
            </a:pPr>
            <a:r>
              <a:rPr lang="de-DE" sz="1600" dirty="0" smtClean="0"/>
              <a:t>Konzeption</a:t>
            </a:r>
          </a:p>
          <a:p>
            <a:pPr lvl="1">
              <a:buFont typeface="Arial" pitchFamily="34" charset="0"/>
              <a:buChar char="•"/>
            </a:pPr>
            <a:r>
              <a:rPr lang="de-DE" sz="1600" dirty="0" smtClean="0"/>
              <a:t>Demo</a:t>
            </a:r>
          </a:p>
          <a:p>
            <a:pPr lvl="1">
              <a:buFont typeface="Arial" pitchFamily="34" charset="0"/>
              <a:buChar char="•"/>
            </a:pPr>
            <a:r>
              <a:rPr lang="de-DE" sz="1600" dirty="0" smtClean="0"/>
              <a:t>Herausforderungen</a:t>
            </a:r>
          </a:p>
          <a:p>
            <a:pPr lvl="1">
              <a:buFont typeface="Arial" pitchFamily="34" charset="0"/>
              <a:buChar char="•"/>
            </a:pPr>
            <a:r>
              <a:rPr lang="de-DE" sz="1600" dirty="0" smtClean="0"/>
              <a:t>Ausblick</a:t>
            </a:r>
          </a:p>
          <a:p>
            <a:pPr marL="0" lvl="0" indent="0">
              <a:buNone/>
            </a:pPr>
            <a:r>
              <a:rPr lang="de-DE" sz="1600" dirty="0" smtClean="0"/>
              <a:t> </a:t>
            </a:r>
          </a:p>
          <a:p>
            <a:pPr marL="0" lvl="0" indent="0">
              <a:buNone/>
            </a:pPr>
            <a:r>
              <a:rPr lang="de-DE" sz="2400" dirty="0" smtClean="0"/>
              <a:t>4. Zusammenfassung</a:t>
            </a:r>
          </a:p>
          <a:p>
            <a:pPr lvl="1">
              <a:buFont typeface="Arial" pitchFamily="34" charset="0"/>
              <a:buChar char="•"/>
            </a:pPr>
            <a:r>
              <a:rPr lang="de-DE" sz="1600" dirty="0" smtClean="0"/>
              <a:t>Ausblick </a:t>
            </a:r>
            <a:r>
              <a:rPr lang="de-DE" sz="1600" dirty="0"/>
              <a:t>FAISE </a:t>
            </a:r>
            <a:r>
              <a:rPr lang="de-DE" sz="1600" dirty="0" smtClean="0"/>
              <a:t>II</a:t>
            </a:r>
          </a:p>
          <a:p>
            <a:pPr lvl="1">
              <a:buFont typeface="Arial" pitchFamily="34" charset="0"/>
              <a:buChar char="•"/>
            </a:pPr>
            <a:r>
              <a:rPr lang="de-DE" sz="1600" dirty="0" smtClean="0"/>
              <a:t>Fazit</a:t>
            </a:r>
            <a:endParaRPr lang="de-DE" sz="1600" dirty="0"/>
          </a:p>
          <a:p>
            <a:pPr marL="0" indent="0">
              <a:buNone/>
            </a:pPr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2455440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911350" y="274638"/>
            <a:ext cx="7499350" cy="922337"/>
          </a:xfrm>
        </p:spPr>
        <p:txBody>
          <a:bodyPr/>
          <a:lstStyle/>
          <a:p>
            <a:r>
              <a:rPr lang="de-DE" dirty="0" smtClean="0"/>
              <a:t>Anforderungen Simulation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1366838" y="1766884"/>
            <a:ext cx="7172325" cy="4005266"/>
          </a:xfrm>
        </p:spPr>
        <p:txBody>
          <a:bodyPr/>
          <a:lstStyle/>
          <a:p>
            <a:r>
              <a:rPr lang="de-DE" dirty="0"/>
              <a:t>Realisierung einer Software, die eine Simulation analog zum physisch vorhandenen System </a:t>
            </a:r>
            <a:r>
              <a:rPr lang="de-DE" dirty="0" smtClean="0"/>
              <a:t>ermöglicht</a:t>
            </a:r>
          </a:p>
          <a:p>
            <a:r>
              <a:rPr lang="de-DE" dirty="0" smtClean="0"/>
              <a:t>Simulation soll dynamisch skalierbar sein</a:t>
            </a:r>
          </a:p>
          <a:p>
            <a:pPr lvl="1"/>
            <a:r>
              <a:rPr lang="de-DE" dirty="0" smtClean="0"/>
              <a:t>Anzahl Bots</a:t>
            </a:r>
          </a:p>
          <a:p>
            <a:pPr lvl="1"/>
            <a:r>
              <a:rPr lang="de-DE" dirty="0" err="1" smtClean="0"/>
              <a:t>Pathfinding</a:t>
            </a:r>
            <a:r>
              <a:rPr lang="de-DE" dirty="0" smtClean="0"/>
              <a:t>-Algorithmen</a:t>
            </a:r>
          </a:p>
          <a:p>
            <a:r>
              <a:rPr lang="de-DE" dirty="0" smtClean="0"/>
              <a:t>Anpassbare Simulationsgeschwindigkeit</a:t>
            </a:r>
            <a:r>
              <a:rPr lang="de-DE" dirty="0"/>
              <a:t>	</a:t>
            </a:r>
            <a:endParaRPr lang="de-DE" dirty="0" smtClean="0"/>
          </a:p>
          <a:p>
            <a:r>
              <a:rPr lang="de-DE" dirty="0" smtClean="0"/>
              <a:t>AGV soll bei der Erstellung eines Angebots seine Reichweite miteinbeziehen</a:t>
            </a:r>
          </a:p>
          <a:p>
            <a:r>
              <a:rPr lang="de-DE" dirty="0" smtClean="0"/>
              <a:t>Festhalten von Simulationswerten in Statistiken</a:t>
            </a:r>
          </a:p>
          <a:p>
            <a:pPr lvl="1"/>
            <a:r>
              <a:rPr lang="de-DE" dirty="0" smtClean="0"/>
              <a:t>Durchlaufzeit für einen Satz von Aufträgen</a:t>
            </a:r>
          </a:p>
          <a:p>
            <a:pPr lvl="1"/>
            <a:r>
              <a:rPr lang="de-DE" dirty="0" smtClean="0"/>
              <a:t>Auslastung der AGV</a:t>
            </a:r>
          </a:p>
          <a:p>
            <a:pPr lvl="1"/>
            <a:endParaRPr lang="de-DE" dirty="0" smtClean="0"/>
          </a:p>
          <a:p>
            <a:pPr lvl="1"/>
            <a:endParaRPr lang="de-DE" dirty="0" smtClean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42</a:t>
            </a:fld>
            <a:endParaRPr lang="de-DE"/>
          </a:p>
        </p:txBody>
      </p:sp>
      <p:sp>
        <p:nvSpPr>
          <p:cNvPr id="7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21.10.2014                                    Abschlusspräsentation                                    Uni Oldenburg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17102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Anforderungen </a:t>
            </a:r>
            <a:r>
              <a:rPr lang="de-DE" dirty="0" smtClean="0"/>
              <a:t>Simulation (Forts.)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271728" y="1428736"/>
            <a:ext cx="9177072" cy="5000660"/>
          </a:xfrm>
        </p:spPr>
        <p:txBody>
          <a:bodyPr/>
          <a:lstStyle/>
          <a:p>
            <a:r>
              <a:rPr lang="de-DE" dirty="0" smtClean="0"/>
              <a:t>Zwei Modi</a:t>
            </a:r>
          </a:p>
          <a:p>
            <a:pPr lvl="1"/>
            <a:r>
              <a:rPr lang="de-DE" dirty="0" smtClean="0"/>
              <a:t>Rein virtueller Modus</a:t>
            </a:r>
          </a:p>
          <a:p>
            <a:pPr lvl="2"/>
            <a:r>
              <a:rPr lang="de-DE" dirty="0" smtClean="0"/>
              <a:t>Selbstkonfigurierbare Simulation</a:t>
            </a:r>
          </a:p>
          <a:p>
            <a:pPr lvl="1"/>
            <a:r>
              <a:rPr lang="de-DE" dirty="0" smtClean="0"/>
              <a:t>Hybrider Modus</a:t>
            </a:r>
            <a:endParaRPr lang="de-DE" dirty="0"/>
          </a:p>
          <a:p>
            <a:pPr lvl="2"/>
            <a:r>
              <a:rPr lang="de-DE" dirty="0" smtClean="0"/>
              <a:t>Visualisierung der physikalischen Zelle in einem Teilbereich</a:t>
            </a:r>
          </a:p>
          <a:p>
            <a:pPr lvl="1"/>
            <a:endParaRPr lang="de-DE" dirty="0"/>
          </a:p>
          <a:p>
            <a:r>
              <a:rPr lang="de-DE" dirty="0" smtClean="0"/>
              <a:t>Software soll als Client-Server realisiert werden, weil</a:t>
            </a:r>
          </a:p>
          <a:p>
            <a:pPr lvl="1"/>
            <a:r>
              <a:rPr lang="de-DE" dirty="0" smtClean="0"/>
              <a:t>Plattformunabhängige </a:t>
            </a:r>
            <a:r>
              <a:rPr lang="de-DE" dirty="0"/>
              <a:t>Entwicklung</a:t>
            </a:r>
          </a:p>
          <a:p>
            <a:pPr lvl="1"/>
            <a:r>
              <a:rPr lang="de-DE" dirty="0" smtClean="0"/>
              <a:t>Einfache</a:t>
            </a:r>
            <a:r>
              <a:rPr lang="de-DE" dirty="0"/>
              <a:t>, </a:t>
            </a:r>
            <a:r>
              <a:rPr lang="de-DE" dirty="0" smtClean="0"/>
              <a:t>großflächige </a:t>
            </a:r>
            <a:r>
              <a:rPr lang="de-DE" dirty="0"/>
              <a:t>Verteilung </a:t>
            </a:r>
            <a:r>
              <a:rPr lang="de-DE" dirty="0" smtClean="0"/>
              <a:t>möglich</a:t>
            </a:r>
            <a:endParaRPr lang="de-DE" dirty="0"/>
          </a:p>
          <a:p>
            <a:pPr lvl="1"/>
            <a:r>
              <a:rPr lang="de-DE" dirty="0" smtClean="0"/>
              <a:t>Einheitliche </a:t>
            </a:r>
            <a:r>
              <a:rPr lang="de-DE" dirty="0"/>
              <a:t>Wartung</a:t>
            </a:r>
          </a:p>
          <a:p>
            <a:pPr lvl="1"/>
            <a:r>
              <a:rPr lang="de-DE" dirty="0" smtClean="0"/>
              <a:t>Alle </a:t>
            </a:r>
            <a:r>
              <a:rPr lang="de-DE" dirty="0"/>
              <a:t>Nutzer haben einheitliche Version</a:t>
            </a:r>
          </a:p>
          <a:p>
            <a:pPr lvl="1"/>
            <a:r>
              <a:rPr lang="de-DE" dirty="0" smtClean="0"/>
              <a:t>Bereitstellung </a:t>
            </a:r>
            <a:r>
              <a:rPr lang="de-DE" dirty="0"/>
              <a:t>von </a:t>
            </a:r>
            <a:r>
              <a:rPr lang="de-DE" dirty="0" smtClean="0"/>
              <a:t>Statistiken und Szenarien für </a:t>
            </a:r>
            <a:r>
              <a:rPr lang="de-DE" dirty="0"/>
              <a:t>mehrere Benutzer</a:t>
            </a:r>
          </a:p>
          <a:p>
            <a:pPr lvl="1"/>
            <a:r>
              <a:rPr lang="de-DE" dirty="0" smtClean="0"/>
              <a:t>Kapselung der Kommunikation mit der physischen Zelle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43</a:t>
            </a:fld>
            <a:endParaRPr lang="de-DE"/>
          </a:p>
        </p:txBody>
      </p:sp>
      <p:sp>
        <p:nvSpPr>
          <p:cNvPr id="6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2064941" y="6597650"/>
            <a:ext cx="577611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21.10.2014                                    Abschlusspräsentation                                    Uni Oldenburg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25414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Weg- / Netzplanung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47663" y="1376363"/>
            <a:ext cx="9363075" cy="5143500"/>
          </a:xfrm>
        </p:spPr>
        <p:txBody>
          <a:bodyPr/>
          <a:lstStyle/>
          <a:p>
            <a:pPr lvl="0"/>
            <a:r>
              <a:rPr lang="de-DE" dirty="0"/>
              <a:t>Wege – Streckennetz</a:t>
            </a:r>
          </a:p>
          <a:p>
            <a:pPr lvl="0"/>
            <a:endParaRPr lang="de-DE" dirty="0"/>
          </a:p>
          <a:p>
            <a:pPr lvl="0"/>
            <a:r>
              <a:rPr lang="de-DE" dirty="0"/>
              <a:t>Koordinatensystem</a:t>
            </a:r>
          </a:p>
          <a:p>
            <a:pPr lvl="0"/>
            <a:endParaRPr lang="de-DE" dirty="0"/>
          </a:p>
          <a:p>
            <a:pPr lvl="0"/>
            <a:r>
              <a:rPr lang="de-DE" dirty="0"/>
              <a:t>Potentialfeld</a:t>
            </a: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4291175" y="1305322"/>
            <a:ext cx="2633500" cy="2199544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1130575" y="4410819"/>
            <a:ext cx="6789510" cy="182844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9F22E3-6095-41CF-9F8F-86CBE99A5BD9}" type="slidenum">
              <a:rPr lang="de-DE" smtClean="0"/>
              <a:pPr>
                <a:defRPr/>
              </a:pPr>
              <a:t>44</a:t>
            </a:fld>
            <a:endParaRPr lang="de-DE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21.10.2014                                    Abschlusspräsentation                                    Uni Oldenburg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93993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de-DE" sz="2800" dirty="0"/>
              <a:t>Suchalgorithmen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06506" y="1196752"/>
            <a:ext cx="8915400" cy="5470748"/>
          </a:xfrm>
        </p:spPr>
        <p:txBody>
          <a:bodyPr>
            <a:normAutofit fontScale="92500" lnSpcReduction="10000"/>
          </a:bodyPr>
          <a:lstStyle/>
          <a:p>
            <a:pPr marL="0" lvl="0" indent="0">
              <a:buNone/>
            </a:pPr>
            <a:endParaRPr lang="de-DE" dirty="0" smtClean="0"/>
          </a:p>
          <a:p>
            <a:pPr lvl="0"/>
            <a:r>
              <a:rPr lang="de-DE" dirty="0" smtClean="0"/>
              <a:t>Testläufe </a:t>
            </a:r>
            <a:r>
              <a:rPr lang="de-DE" dirty="0"/>
              <a:t>mit Breiten / </a:t>
            </a:r>
            <a:r>
              <a:rPr lang="de-DE" dirty="0" smtClean="0"/>
              <a:t>Tiefensuche</a:t>
            </a:r>
          </a:p>
          <a:p>
            <a:pPr lvl="0"/>
            <a:endParaRPr lang="de-DE" dirty="0" smtClean="0"/>
          </a:p>
          <a:p>
            <a:pPr lvl="0"/>
            <a:r>
              <a:rPr lang="de-DE" dirty="0" smtClean="0"/>
              <a:t>A</a:t>
            </a:r>
            <a:r>
              <a:rPr lang="de-DE" dirty="0"/>
              <a:t>* </a:t>
            </a:r>
            <a:r>
              <a:rPr lang="de-DE" dirty="0" smtClean="0"/>
              <a:t>Suchalgorithmus</a:t>
            </a:r>
            <a:endParaRPr lang="de-DE" dirty="0"/>
          </a:p>
          <a:p>
            <a:pPr lvl="1" hangingPunct="0"/>
            <a:r>
              <a:rPr lang="de-DE" dirty="0"/>
              <a:t>Verfeinerung → Theta* </a:t>
            </a:r>
            <a:r>
              <a:rPr lang="de-DE" dirty="0" smtClean="0"/>
              <a:t>Suchalgorithmus</a:t>
            </a:r>
          </a:p>
          <a:p>
            <a:pPr lvl="1" hangingPunct="0"/>
            <a:endParaRPr lang="de-DE" dirty="0"/>
          </a:p>
          <a:p>
            <a:r>
              <a:rPr lang="de-DE" dirty="0"/>
              <a:t>Probleme:</a:t>
            </a:r>
          </a:p>
          <a:p>
            <a:pPr lvl="1"/>
            <a:r>
              <a:rPr lang="de-DE" dirty="0"/>
              <a:t>Deadlocks</a:t>
            </a:r>
          </a:p>
          <a:p>
            <a:pPr lvl="1"/>
            <a:r>
              <a:rPr lang="de-DE" dirty="0"/>
              <a:t>Neuplanung</a:t>
            </a:r>
          </a:p>
          <a:p>
            <a:pPr lvl="1"/>
            <a:r>
              <a:rPr lang="de-DE" dirty="0"/>
              <a:t>Sackgassen</a:t>
            </a:r>
            <a:br>
              <a:rPr lang="de-DE" dirty="0"/>
            </a:br>
            <a:endParaRPr lang="de-DE" dirty="0"/>
          </a:p>
          <a:p>
            <a:pPr lvl="1"/>
            <a:r>
              <a:rPr lang="de-DE" dirty="0" smtClean="0"/>
              <a:t>Energieeffizienz</a:t>
            </a:r>
          </a:p>
          <a:p>
            <a:endParaRPr lang="de-DE" dirty="0" smtClean="0"/>
          </a:p>
          <a:p>
            <a:r>
              <a:rPr lang="de-DE" dirty="0" smtClean="0"/>
              <a:t>Kollisionsvermeidung</a:t>
            </a:r>
          </a:p>
          <a:p>
            <a:pPr lvl="1"/>
            <a:r>
              <a:rPr lang="de-DE" dirty="0" smtClean="0"/>
              <a:t>Bahnreservierung</a:t>
            </a:r>
            <a:endParaRPr lang="de-DE" dirty="0"/>
          </a:p>
          <a:p>
            <a:pPr lvl="1"/>
            <a:r>
              <a:rPr lang="de-DE" dirty="0"/>
              <a:t>Laserscann zur Erkennung dynamischer </a:t>
            </a:r>
            <a:r>
              <a:rPr lang="de-DE" dirty="0" smtClean="0"/>
              <a:t>Objekte</a:t>
            </a:r>
            <a:endParaRPr lang="de-DE" dirty="0"/>
          </a:p>
          <a:p>
            <a:pPr lvl="1"/>
            <a:r>
              <a:rPr lang="de-DE" dirty="0"/>
              <a:t>Vorfahrts- / Prioritätenregelung</a:t>
            </a:r>
          </a:p>
          <a:p>
            <a:pPr lvl="1"/>
            <a:endParaRPr lang="de-DE" dirty="0" smtClean="0"/>
          </a:p>
          <a:p>
            <a:pPr lvl="1"/>
            <a:endParaRPr lang="de-DE" dirty="0"/>
          </a:p>
          <a:p>
            <a:pPr lvl="1" hangingPunct="0"/>
            <a:endParaRPr lang="de-DE" dirty="0" smtClean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6669191" y="1628800"/>
            <a:ext cx="2254525" cy="20811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</p:pic>
      <p:sp>
        <p:nvSpPr>
          <p:cNvPr id="8" name="Foliennummernplatzhalt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9F22E3-6095-41CF-9F8F-86CBE99A5BD9}" type="slidenum">
              <a:rPr lang="de-DE" smtClean="0"/>
              <a:pPr>
                <a:defRPr/>
              </a:pPr>
              <a:t>45</a:t>
            </a:fld>
            <a:endParaRPr lang="de-DE"/>
          </a:p>
        </p:txBody>
      </p:sp>
      <p:sp>
        <p:nvSpPr>
          <p:cNvPr id="7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21.10.2014                                    Abschlusspräsentation                                    Uni Oldenburg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61818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Agenda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9F22E3-6095-41CF-9F8F-86CBE99A5BD9}" type="slidenum">
              <a:rPr lang="de-DE" smtClean="0"/>
              <a:pPr>
                <a:defRPr/>
              </a:pPr>
              <a:t>5</a:t>
            </a:fld>
            <a:endParaRPr lang="de-DE" dirty="0"/>
          </a:p>
        </p:txBody>
      </p:sp>
      <p:sp>
        <p:nvSpPr>
          <p:cNvPr id="7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dirty="0" smtClean="0"/>
              <a:t>Projektgruppe FAISE                                        21.10.2014                                    Abschlusspräsentation                                    Uni Oldenburg</a:t>
            </a:r>
            <a:endParaRPr lang="de-DE" dirty="0"/>
          </a:p>
        </p:txBody>
      </p:sp>
      <p:sp>
        <p:nvSpPr>
          <p:cNvPr id="6" name="Inhaltsplatzhalter 2"/>
          <p:cNvSpPr>
            <a:spLocks noGrp="1"/>
          </p:cNvSpPr>
          <p:nvPr>
            <p:ph sz="half" idx="1"/>
          </p:nvPr>
        </p:nvSpPr>
        <p:spPr>
          <a:xfrm>
            <a:off x="1689131" y="1663700"/>
            <a:ext cx="6675170" cy="4279900"/>
          </a:xfrm>
        </p:spPr>
        <p:txBody>
          <a:bodyPr/>
          <a:lstStyle/>
          <a:p>
            <a:pPr marL="457200" lvl="0" indent="-457200">
              <a:buAutoNum type="arabicPeriod"/>
            </a:pPr>
            <a:r>
              <a:rPr lang="de-DE" sz="1800" dirty="0" smtClean="0"/>
              <a:t>Einleitung</a:t>
            </a:r>
          </a:p>
          <a:p>
            <a:pPr marL="0" lvl="0" indent="0">
              <a:buNone/>
            </a:pPr>
            <a:endParaRPr lang="de-DE" sz="1600" dirty="0" smtClean="0"/>
          </a:p>
          <a:p>
            <a:pPr marL="0" lvl="0" indent="0">
              <a:buNone/>
            </a:pPr>
            <a:r>
              <a:rPr lang="de-DE" sz="2400" b="1" dirty="0" smtClean="0"/>
              <a:t>2. Systembeschreibung</a:t>
            </a:r>
            <a:endParaRPr lang="de-DE" sz="2400" b="1" dirty="0"/>
          </a:p>
          <a:p>
            <a:pPr lvl="1">
              <a:buFont typeface="Arial" pitchFamily="34" charset="0"/>
              <a:buChar char="•"/>
            </a:pPr>
            <a:r>
              <a:rPr lang="de-DE" b="1" dirty="0" smtClean="0"/>
              <a:t>Komponenten</a:t>
            </a:r>
          </a:p>
          <a:p>
            <a:pPr lvl="1">
              <a:buFont typeface="Arial" pitchFamily="34" charset="0"/>
              <a:buChar char="•"/>
            </a:pPr>
            <a:r>
              <a:rPr lang="de-DE" b="1" dirty="0" smtClean="0"/>
              <a:t>Ablaufszenario</a:t>
            </a:r>
          </a:p>
          <a:p>
            <a:pPr lvl="1">
              <a:buFont typeface="Arial" pitchFamily="34" charset="0"/>
              <a:buChar char="•"/>
            </a:pPr>
            <a:r>
              <a:rPr lang="de-DE" b="1" dirty="0" smtClean="0"/>
              <a:t>Agentenbeschreibung</a:t>
            </a:r>
          </a:p>
          <a:p>
            <a:pPr lvl="1">
              <a:buFont typeface="Arial" pitchFamily="34" charset="0"/>
              <a:buChar char="•"/>
            </a:pPr>
            <a:r>
              <a:rPr lang="de-DE" b="1" dirty="0" smtClean="0"/>
              <a:t>Teilgruppen</a:t>
            </a:r>
          </a:p>
          <a:p>
            <a:pPr lvl="1">
              <a:buFont typeface="Arial" pitchFamily="34" charset="0"/>
              <a:buChar char="•"/>
            </a:pPr>
            <a:endParaRPr lang="de-DE" sz="1600" dirty="0"/>
          </a:p>
          <a:p>
            <a:pPr marL="0" lvl="0" indent="0">
              <a:buNone/>
            </a:pPr>
            <a:r>
              <a:rPr lang="de-DE" sz="1800" dirty="0"/>
              <a:t>3. Teilgruppen Simulation / Flow / </a:t>
            </a:r>
            <a:r>
              <a:rPr lang="de-DE" sz="1800" dirty="0" smtClean="0"/>
              <a:t>Drive</a:t>
            </a:r>
          </a:p>
          <a:p>
            <a:pPr marL="0" lvl="0" indent="0">
              <a:buNone/>
            </a:pPr>
            <a:endParaRPr lang="de-DE" sz="1800" dirty="0"/>
          </a:p>
          <a:p>
            <a:pPr marL="0" indent="0">
              <a:buNone/>
            </a:pPr>
            <a:r>
              <a:rPr lang="de-DE" sz="1800" dirty="0"/>
              <a:t>4. Zusammenfassung</a:t>
            </a:r>
          </a:p>
          <a:p>
            <a:pPr marL="0" lvl="0" indent="0">
              <a:buNone/>
            </a:pPr>
            <a:endParaRPr lang="de-DE" dirty="0" smtClean="0"/>
          </a:p>
          <a:p>
            <a:pPr marL="0" lvl="0" indent="0">
              <a:buNone/>
            </a:pPr>
            <a:endParaRPr lang="de-DE" dirty="0"/>
          </a:p>
          <a:p>
            <a:pPr marL="0" lvl="0" indent="0">
              <a:buNone/>
            </a:pPr>
            <a:endParaRPr lang="de-DE" dirty="0"/>
          </a:p>
          <a:p>
            <a:pPr>
              <a:buFont typeface="Arial" pitchFamily="34" charset="0"/>
              <a:buChar char="•"/>
            </a:pPr>
            <a:endParaRPr lang="de-DE" dirty="0"/>
          </a:p>
          <a:p>
            <a:pPr marL="0" indent="0">
              <a:buNone/>
            </a:pPr>
            <a:endParaRPr lang="de-DE" sz="1600" dirty="0" smtClean="0"/>
          </a:p>
          <a:p>
            <a:endParaRPr lang="de-DE" sz="1600" dirty="0"/>
          </a:p>
          <a:p>
            <a:endParaRPr lang="de-DE" sz="1600" dirty="0"/>
          </a:p>
          <a:p>
            <a:endParaRPr lang="de-DE" sz="1600" dirty="0"/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36771" y="1422400"/>
            <a:ext cx="1198359" cy="4991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feld 2"/>
          <p:cNvSpPr txBox="1"/>
          <p:nvPr/>
        </p:nvSpPr>
        <p:spPr>
          <a:xfrm>
            <a:off x="139700" y="6217910"/>
            <a:ext cx="45878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dirty="0" smtClean="0"/>
              <a:t>[ROT]</a:t>
            </a:r>
            <a:endParaRPr lang="de-DE" sz="800" dirty="0"/>
          </a:p>
        </p:txBody>
      </p:sp>
    </p:spTree>
    <p:extLst>
      <p:ext uri="{BB962C8B-B14F-4D97-AF65-F5344CB8AC3E}">
        <p14:creationId xmlns:p14="http://schemas.microsoft.com/office/powerpoint/2010/main" val="2464061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Systembeschreibung - Komponenten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977063" y="5469459"/>
            <a:ext cx="2547937" cy="983338"/>
          </a:xfrm>
          <a:ln>
            <a:solidFill>
              <a:schemeClr val="tx1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de-DE" sz="1600" b="1" dirty="0" smtClean="0"/>
              <a:t>Im nächsten Schritt:</a:t>
            </a:r>
          </a:p>
          <a:p>
            <a:r>
              <a:rPr lang="de-DE" sz="1400" dirty="0" smtClean="0"/>
              <a:t>Steigförderer</a:t>
            </a:r>
          </a:p>
          <a:p>
            <a:r>
              <a:rPr lang="de-DE" sz="1400" dirty="0" smtClean="0"/>
              <a:t>STASH-Controller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9F22E3-6095-41CF-9F8F-86CBE99A5BD9}" type="slidenum">
              <a:rPr lang="de-DE" smtClean="0"/>
              <a:pPr>
                <a:defRPr/>
              </a:pPr>
              <a:t>6</a:t>
            </a:fld>
            <a:endParaRPr lang="de-DE"/>
          </a:p>
        </p:txBody>
      </p:sp>
      <p:sp>
        <p:nvSpPr>
          <p:cNvPr id="7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8966199" cy="260350"/>
          </a:xfrm>
        </p:spPr>
        <p:txBody>
          <a:bodyPr/>
          <a:lstStyle/>
          <a:p>
            <a:pPr algn="l">
              <a:defRPr/>
            </a:pPr>
            <a:r>
              <a:rPr lang="de-DE" dirty="0" smtClean="0"/>
              <a:t>Projektgruppe FAISE                                        21.10.2014                                    Abschlusspräsentation                                    Uni Oldenburg</a:t>
            </a:r>
            <a:endParaRPr lang="de-DE" dirty="0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530"/>
          <a:stretch/>
        </p:blipFill>
        <p:spPr bwMode="auto">
          <a:xfrm>
            <a:off x="690512" y="3825298"/>
            <a:ext cx="2456506" cy="27067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2" descr="C:\Users\Jan\Dropbox\PGFAISE_DRIVE\Bilder Volksbot\RT6.vorne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847" b="94763" l="9989" r="89937">
                        <a14:foregroundMark x1="39473" y1="60836" x2="39473" y2="53983"/>
                        <a14:foregroundMark x1="38916" y1="48635" x2="39139" y2="44624"/>
                        <a14:backgroundMark x1="62198" y1="43621" x2="62198" y2="43621"/>
                        <a14:backgroundMark x1="62310" y1="50139" x2="62310" y2="50139"/>
                        <a14:backgroundMark x1="42481" y1="54485" x2="42481" y2="54485"/>
                        <a14:backgroundMark x1="40475" y1="55989" x2="40475" y2="55989"/>
                        <a14:backgroundMark x1="42258" y1="62173" x2="42258" y2="62173"/>
                        <a14:backgroundMark x1="38804" y1="71866" x2="38804" y2="71866"/>
                        <a14:backgroundMark x1="62532" y1="59666" x2="62532" y2="59666"/>
                        <a14:backgroundMark x1="43817" y1="48802" x2="43817" y2="48802"/>
                        <a14:backgroundMark x1="56962" y1="62507" x2="56962" y2="62507"/>
                        <a14:backgroundMark x1="52395" y1="61671" x2="52395" y2="61671"/>
                        <a14:backgroundMark x1="54512" y1="62507" x2="54512" y2="62507"/>
                        <a14:backgroundMark x1="59859" y1="63677" x2="59859" y2="63677"/>
                        <a14:backgroundMark x1="58745" y1="62507" x2="58745" y2="62507"/>
                        <a14:backgroundMark x1="49053" y1="61671" x2="49053" y2="61671"/>
                        <a14:backgroundMark x1="62867" y1="26407" x2="62867" y2="2640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381" r="30526"/>
          <a:stretch/>
        </p:blipFill>
        <p:spPr bwMode="auto">
          <a:xfrm>
            <a:off x="283758" y="1231900"/>
            <a:ext cx="1557308" cy="2724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feld 3"/>
          <p:cNvSpPr txBox="1"/>
          <p:nvPr/>
        </p:nvSpPr>
        <p:spPr>
          <a:xfrm>
            <a:off x="1980766" y="1372274"/>
            <a:ext cx="365638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400" b="1" dirty="0" err="1" smtClean="0"/>
              <a:t>Automatic</a:t>
            </a:r>
            <a:r>
              <a:rPr lang="de-DE" sz="1400" b="1" dirty="0" smtClean="0"/>
              <a:t> Guide </a:t>
            </a:r>
            <a:r>
              <a:rPr lang="de-DE" sz="1400" b="1" dirty="0" err="1" smtClean="0"/>
              <a:t>Vehicle</a:t>
            </a:r>
            <a:r>
              <a:rPr lang="de-DE" sz="1400" b="1" dirty="0" smtClean="0"/>
              <a:t> (</a:t>
            </a:r>
            <a:r>
              <a:rPr lang="de-DE" sz="1400" b="1" dirty="0" err="1" smtClean="0"/>
              <a:t>Volksbot</a:t>
            </a:r>
            <a:r>
              <a:rPr lang="de-DE" sz="1400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de-DE" sz="1400" dirty="0" smtClean="0"/>
              <a:t>Zentrale Steuereinheit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de-DE" sz="1400" dirty="0" smtClean="0"/>
              <a:t>Hubeinheit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de-DE" sz="1400" dirty="0" smtClean="0"/>
              <a:t>Fördereinheit</a:t>
            </a:r>
            <a:endParaRPr lang="de-DE" sz="1400" dirty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de-DE" sz="1400" dirty="0" smtClean="0"/>
              <a:t>Fahreinheit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de-DE" sz="1400" dirty="0" smtClean="0"/>
              <a:t>Laserscanner</a:t>
            </a:r>
            <a:endParaRPr lang="de-DE" sz="1400" dirty="0"/>
          </a:p>
        </p:txBody>
      </p:sp>
      <p:cxnSp>
        <p:nvCxnSpPr>
          <p:cNvPr id="12" name="Gerade Verbindung mit Pfeil 11"/>
          <p:cNvCxnSpPr/>
          <p:nvPr/>
        </p:nvCxnSpPr>
        <p:spPr>
          <a:xfrm flipH="1">
            <a:off x="933825" y="1954317"/>
            <a:ext cx="257174" cy="420583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/>
          <p:cNvCxnSpPr/>
          <p:nvPr/>
        </p:nvCxnSpPr>
        <p:spPr>
          <a:xfrm>
            <a:off x="1839472" y="1563375"/>
            <a:ext cx="0" cy="1157657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feld 30"/>
          <p:cNvSpPr txBox="1"/>
          <p:nvPr/>
        </p:nvSpPr>
        <p:spPr>
          <a:xfrm>
            <a:off x="3147018" y="4282293"/>
            <a:ext cx="2933700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400" b="1" dirty="0" smtClean="0"/>
              <a:t>Stationärer Lagerplatz (Rampe)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de-DE" sz="1400" dirty="0" smtClean="0"/>
              <a:t>Lichtschranken</a:t>
            </a:r>
            <a:endParaRPr lang="de-DE" sz="1400" dirty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de-DE" sz="1400" dirty="0" smtClean="0"/>
              <a:t>Bolzen</a:t>
            </a:r>
            <a:endParaRPr lang="de-DE" sz="1400" dirty="0"/>
          </a:p>
        </p:txBody>
      </p:sp>
      <p:cxnSp>
        <p:nvCxnSpPr>
          <p:cNvPr id="39" name="Gerade Verbindung mit Pfeil 38"/>
          <p:cNvCxnSpPr/>
          <p:nvPr/>
        </p:nvCxnSpPr>
        <p:spPr>
          <a:xfrm flipH="1">
            <a:off x="1131369" y="3988711"/>
            <a:ext cx="1275881" cy="38868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feld 40"/>
          <p:cNvSpPr txBox="1"/>
          <p:nvPr/>
        </p:nvSpPr>
        <p:spPr>
          <a:xfrm>
            <a:off x="2407250" y="3792617"/>
            <a:ext cx="11079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FIFO-Lager</a:t>
            </a:r>
          </a:p>
          <a:p>
            <a:endParaRPr lang="de-DE" dirty="0"/>
          </a:p>
        </p:txBody>
      </p:sp>
      <p:pic>
        <p:nvPicPr>
          <p:cNvPr id="16387" name="Picture 3" descr="C:\Users\Jan\Documents\pg-faise\Endbericht\image\flow\blockmicaz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3593" y="1585264"/>
            <a:ext cx="2064450" cy="3337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Textfeld 45"/>
          <p:cNvSpPr txBox="1"/>
          <p:nvPr/>
        </p:nvSpPr>
        <p:spPr>
          <a:xfrm>
            <a:off x="7115818" y="1563375"/>
            <a:ext cx="2423758" cy="375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400" b="1" dirty="0" smtClean="0"/>
              <a:t>Mikrocontroller (</a:t>
            </a:r>
            <a:r>
              <a:rPr lang="de-DE" sz="1400" b="1" dirty="0" err="1" smtClean="0"/>
              <a:t>Micaz</a:t>
            </a:r>
            <a:r>
              <a:rPr lang="de-DE" sz="1400" b="1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882819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el 1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Ablaufszenario (Simulation)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9F22E3-6095-41CF-9F8F-86CBE99A5BD9}" type="slidenum">
              <a:rPr lang="de-DE" smtClean="0"/>
              <a:pPr>
                <a:defRPr/>
              </a:pPr>
              <a:t>7</a:t>
            </a:fld>
            <a:endParaRPr lang="de-DE"/>
          </a:p>
        </p:txBody>
      </p:sp>
      <p:sp>
        <p:nvSpPr>
          <p:cNvPr id="7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21.10.2014                                    Abschlusspräsentation                                    Uni Oldenburg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4029073" y="1468169"/>
            <a:ext cx="5191125" cy="4456373"/>
          </a:xfrm>
          <a:prstGeom prst="rect">
            <a:avLst/>
          </a:prstGeom>
          <a:solidFill>
            <a:schemeClr val="accent3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Inhaltsplatzhalter 2"/>
          <p:cNvSpPr>
            <a:spLocks noGrp="1"/>
          </p:cNvSpPr>
          <p:nvPr>
            <p:ph idx="1"/>
          </p:nvPr>
        </p:nvSpPr>
        <p:spPr>
          <a:xfrm>
            <a:off x="490539" y="1371600"/>
            <a:ext cx="3462336" cy="4817269"/>
          </a:xfrm>
        </p:spPr>
        <p:txBody>
          <a:bodyPr/>
          <a:lstStyle/>
          <a:p>
            <a:pPr marL="0" indent="0">
              <a:buNone/>
            </a:pPr>
            <a:r>
              <a:rPr lang="de-DE" sz="1800" b="1" dirty="0" smtClean="0"/>
              <a:t>Bsp. Konfiguration:</a:t>
            </a:r>
          </a:p>
          <a:p>
            <a:r>
              <a:rPr lang="de-DE" sz="1600" dirty="0" smtClean="0"/>
              <a:t>2 Eingangsrampen</a:t>
            </a:r>
          </a:p>
          <a:p>
            <a:r>
              <a:rPr lang="de-DE" sz="1600" dirty="0" smtClean="0"/>
              <a:t>3 Zwischenlagerrampen</a:t>
            </a:r>
          </a:p>
          <a:p>
            <a:r>
              <a:rPr lang="de-DE" sz="1600" dirty="0" smtClean="0"/>
              <a:t>2 Ausgangsrampen</a:t>
            </a:r>
          </a:p>
          <a:p>
            <a:r>
              <a:rPr lang="de-DE" sz="1600" dirty="0" smtClean="0"/>
              <a:t>2 </a:t>
            </a:r>
            <a:r>
              <a:rPr lang="de-DE" sz="1600" dirty="0" err="1" smtClean="0"/>
              <a:t>Volksbots</a:t>
            </a:r>
            <a:r>
              <a:rPr lang="de-DE" sz="1600" dirty="0" smtClean="0"/>
              <a:t/>
            </a:r>
            <a:br>
              <a:rPr lang="de-DE" sz="1600" dirty="0" smtClean="0"/>
            </a:br>
            <a:r>
              <a:rPr lang="de-DE" sz="1000" dirty="0" smtClean="0"/>
              <a:t>     </a:t>
            </a:r>
          </a:p>
          <a:p>
            <a:pPr marL="0" indent="0">
              <a:buNone/>
            </a:pPr>
            <a:r>
              <a:rPr lang="de-DE" sz="1800" b="1" dirty="0" smtClean="0"/>
              <a:t>Basiszustand: </a:t>
            </a:r>
            <a:r>
              <a:rPr lang="de-DE" sz="1800" dirty="0" smtClean="0"/>
              <a:t>System wartet auf Auftrag, </a:t>
            </a:r>
            <a:r>
              <a:rPr lang="de-DE" sz="1800" dirty="0" err="1" smtClean="0"/>
              <a:t>Volksbots</a:t>
            </a:r>
            <a:r>
              <a:rPr lang="de-DE" sz="1800" dirty="0" smtClean="0"/>
              <a:t> parken + laden</a:t>
            </a:r>
            <a:br>
              <a:rPr lang="de-DE" sz="1800" dirty="0" smtClean="0"/>
            </a:br>
            <a:r>
              <a:rPr lang="de-DE" sz="1000" dirty="0" smtClean="0"/>
              <a:t>  </a:t>
            </a:r>
          </a:p>
          <a:p>
            <a:pPr marL="0" indent="0">
              <a:buNone/>
            </a:pPr>
            <a:r>
              <a:rPr lang="de-DE" sz="1800" b="1" dirty="0" smtClean="0"/>
              <a:t>Ablauf:</a:t>
            </a:r>
          </a:p>
          <a:p>
            <a:pPr marL="457200" indent="-457200">
              <a:buFont typeface="+mj-lt"/>
              <a:buAutoNum type="arabicPeriod"/>
            </a:pPr>
            <a:r>
              <a:rPr lang="de-DE" sz="1600" dirty="0" smtClean="0"/>
              <a:t>Paket wird am Eingang verarbeitet</a:t>
            </a:r>
          </a:p>
          <a:p>
            <a:pPr marL="457200" indent="-457200">
              <a:buFont typeface="+mj-lt"/>
              <a:buAutoNum type="arabicPeriod"/>
            </a:pPr>
            <a:r>
              <a:rPr lang="de-DE" sz="1600" dirty="0" err="1" smtClean="0"/>
              <a:t>Volksbot</a:t>
            </a:r>
            <a:r>
              <a:rPr lang="de-DE" sz="1600" dirty="0" smtClean="0"/>
              <a:t> berechnet Energieaufwand</a:t>
            </a:r>
          </a:p>
          <a:p>
            <a:pPr marL="457200" indent="-457200">
              <a:buFont typeface="+mj-lt"/>
              <a:buAutoNum type="arabicPeriod"/>
            </a:pPr>
            <a:r>
              <a:rPr lang="de-DE" sz="1600" dirty="0" err="1" smtClean="0"/>
              <a:t>Volksbot</a:t>
            </a:r>
            <a:r>
              <a:rPr lang="de-DE" sz="1600" dirty="0" smtClean="0"/>
              <a:t> lädt Paket auf</a:t>
            </a:r>
          </a:p>
          <a:p>
            <a:pPr marL="457200" indent="-457200">
              <a:buFont typeface="+mj-lt"/>
              <a:buAutoNum type="arabicPeriod"/>
            </a:pPr>
            <a:r>
              <a:rPr lang="de-DE" sz="1600" dirty="0" smtClean="0"/>
              <a:t>Paket wird am Ausgang/ Ziel abgeladen</a:t>
            </a:r>
          </a:p>
          <a:p>
            <a:pPr marL="457200" indent="-457200">
              <a:buFont typeface="+mj-lt"/>
              <a:buAutoNum type="arabicPeriod"/>
            </a:pPr>
            <a:endParaRPr lang="de-DE" sz="1800" dirty="0" smtClean="0"/>
          </a:p>
          <a:p>
            <a:pPr marL="457200" indent="-457200">
              <a:buFont typeface="+mj-lt"/>
              <a:buAutoNum type="arabicPeriod"/>
            </a:pPr>
            <a:endParaRPr lang="de-DE" sz="1800" dirty="0" smtClean="0"/>
          </a:p>
          <a:p>
            <a:pPr marL="457200" indent="-457200">
              <a:buFont typeface="+mj-lt"/>
              <a:buAutoNum type="arabicPeriod"/>
            </a:pPr>
            <a:endParaRPr lang="de-DE" sz="1800" dirty="0" smtClean="0"/>
          </a:p>
        </p:txBody>
      </p:sp>
      <p:pic>
        <p:nvPicPr>
          <p:cNvPr id="9" name="Picture 1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012" r="77765" b="39850"/>
          <a:stretch/>
        </p:blipFill>
        <p:spPr bwMode="auto">
          <a:xfrm rot="16200000">
            <a:off x="6717190" y="5155244"/>
            <a:ext cx="1090931" cy="447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1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012" r="77765" b="39850"/>
          <a:stretch/>
        </p:blipFill>
        <p:spPr bwMode="auto">
          <a:xfrm rot="16200000">
            <a:off x="7226873" y="5155247"/>
            <a:ext cx="1090925" cy="447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" name="Picture 1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012" r="77765" b="39850"/>
          <a:stretch/>
        </p:blipFill>
        <p:spPr bwMode="auto">
          <a:xfrm rot="16200000">
            <a:off x="3850251" y="3380170"/>
            <a:ext cx="1090931" cy="447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" name="Picture 1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012" r="77765" b="39850"/>
          <a:stretch/>
        </p:blipFill>
        <p:spPr bwMode="auto">
          <a:xfrm rot="16200000">
            <a:off x="4359934" y="3380173"/>
            <a:ext cx="1090925" cy="447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" name="Picture 1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012" r="77765" b="39850"/>
          <a:stretch/>
        </p:blipFill>
        <p:spPr bwMode="auto">
          <a:xfrm rot="16200000">
            <a:off x="4931434" y="3380168"/>
            <a:ext cx="1090925" cy="447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" name="Picture 1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012" r="77765" b="39850"/>
          <a:stretch/>
        </p:blipFill>
        <p:spPr bwMode="auto">
          <a:xfrm rot="16200000">
            <a:off x="6717179" y="1788476"/>
            <a:ext cx="1090931" cy="447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" name="Picture 1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012" r="77765" b="39850"/>
          <a:stretch/>
        </p:blipFill>
        <p:spPr bwMode="auto">
          <a:xfrm rot="16200000">
            <a:off x="7226862" y="1788479"/>
            <a:ext cx="1090925" cy="447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533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8810" y="5285037"/>
            <a:ext cx="445867" cy="257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533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8811" y="4923050"/>
            <a:ext cx="445867" cy="257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1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533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8493" y="4923049"/>
            <a:ext cx="445867" cy="257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" name="Picture 2" descr="C:\Users\Jan\AppData\Local\Microsoft\Windows\INetCache\Content.Outlook\H3ANPUE2\RT6 hinten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565" b="94262" l="9989" r="89937">
                        <a14:backgroundMark x1="42639" y1="14900" x2="48375" y2="15473"/>
                        <a14:backgroundMark x1="44168" y1="11175" x2="50860" y2="11175"/>
                        <a14:backgroundMark x1="34799" y1="32378" x2="33461" y2="7450"/>
                        <a14:backgroundMark x1="41491" y1="44986" x2="41491" y2="449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967" r="27949" b="5385"/>
          <a:stretch/>
        </p:blipFill>
        <p:spPr bwMode="auto">
          <a:xfrm>
            <a:off x="6957709" y="3877652"/>
            <a:ext cx="608068" cy="981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feld 34"/>
          <p:cNvSpPr txBox="1"/>
          <p:nvPr/>
        </p:nvSpPr>
        <p:spPr>
          <a:xfrm>
            <a:off x="4029073" y="4561762"/>
            <a:ext cx="103346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800" dirty="0" smtClean="0">
                <a:solidFill>
                  <a:schemeClr val="accent2"/>
                </a:solidFill>
              </a:rPr>
              <a:t>P</a:t>
            </a:r>
            <a:endParaRPr lang="de-DE" sz="8800" dirty="0">
              <a:solidFill>
                <a:schemeClr val="accent2"/>
              </a:solidFill>
            </a:endParaRPr>
          </a:p>
        </p:txBody>
      </p:sp>
      <p:pic>
        <p:nvPicPr>
          <p:cNvPr id="34" name="Picture 2" descr="C:\Users\Jan\AppData\Local\Microsoft\Windows\INetCache\Content.Outlook\H3ANPUE2\RT6 hinten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565" b="94262" l="9989" r="89937">
                        <a14:backgroundMark x1="42639" y1="14900" x2="48375" y2="15473"/>
                        <a14:backgroundMark x1="44168" y1="11175" x2="50860" y2="11175"/>
                        <a14:backgroundMark x1="34799" y1="32378" x2="33461" y2="7450"/>
                        <a14:backgroundMark x1="41491" y1="44986" x2="41491" y2="449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967" r="27949" b="5385"/>
          <a:stretch/>
        </p:blipFill>
        <p:spPr bwMode="auto">
          <a:xfrm>
            <a:off x="4763240" y="4921641"/>
            <a:ext cx="608068" cy="981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feld 5"/>
          <p:cNvSpPr txBox="1"/>
          <p:nvPr/>
        </p:nvSpPr>
        <p:spPr>
          <a:xfrm>
            <a:off x="6947359" y="1097516"/>
            <a:ext cx="1562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Ausgang</a:t>
            </a:r>
            <a:endParaRPr lang="de-DE" dirty="0"/>
          </a:p>
        </p:txBody>
      </p:sp>
      <p:sp>
        <p:nvSpPr>
          <p:cNvPr id="37" name="Textfeld 36"/>
          <p:cNvSpPr txBox="1"/>
          <p:nvPr/>
        </p:nvSpPr>
        <p:spPr>
          <a:xfrm>
            <a:off x="6991202" y="5910165"/>
            <a:ext cx="1562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Eingang</a:t>
            </a:r>
            <a:endParaRPr lang="de-DE" dirty="0"/>
          </a:p>
        </p:txBody>
      </p:sp>
      <p:sp>
        <p:nvSpPr>
          <p:cNvPr id="39" name="Textfeld 38"/>
          <p:cNvSpPr txBox="1"/>
          <p:nvPr/>
        </p:nvSpPr>
        <p:spPr>
          <a:xfrm>
            <a:off x="4124263" y="2721015"/>
            <a:ext cx="1886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Zwischenlager</a:t>
            </a:r>
            <a:endParaRPr lang="de-DE" dirty="0"/>
          </a:p>
        </p:txBody>
      </p:sp>
      <p:cxnSp>
        <p:nvCxnSpPr>
          <p:cNvPr id="65" name="Gerade Verbindung mit Pfeil 64"/>
          <p:cNvCxnSpPr/>
          <p:nvPr/>
        </p:nvCxnSpPr>
        <p:spPr>
          <a:xfrm flipH="1" flipV="1">
            <a:off x="5848362" y="3916285"/>
            <a:ext cx="1019163" cy="466368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Gerade Verbindung mit Pfeil 66"/>
          <p:cNvCxnSpPr/>
          <p:nvPr/>
        </p:nvCxnSpPr>
        <p:spPr>
          <a:xfrm flipV="1">
            <a:off x="5476896" y="4833610"/>
            <a:ext cx="1470463" cy="545466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Gerade Verbindung mit Pfeil 68"/>
          <p:cNvCxnSpPr/>
          <p:nvPr/>
        </p:nvCxnSpPr>
        <p:spPr>
          <a:xfrm flipV="1">
            <a:off x="7236545" y="2652198"/>
            <a:ext cx="0" cy="1339593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4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533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3611" y="4100152"/>
            <a:ext cx="445867" cy="257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5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533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361" y="3090347"/>
            <a:ext cx="445867" cy="257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6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533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2293" y="3064817"/>
            <a:ext cx="445867" cy="257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533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2292" y="3439178"/>
            <a:ext cx="445867" cy="257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2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533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4227" y="3787696"/>
            <a:ext cx="445867" cy="257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3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533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3611" y="1560724"/>
            <a:ext cx="445867" cy="257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4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533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0622" y="1905304"/>
            <a:ext cx="445867" cy="257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5" name="Textfeld 84"/>
          <p:cNvSpPr txBox="1"/>
          <p:nvPr/>
        </p:nvSpPr>
        <p:spPr>
          <a:xfrm>
            <a:off x="7772336" y="3613753"/>
            <a:ext cx="1258518" cy="9417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  <a:defRPr/>
            </a:pPr>
            <a:r>
              <a:rPr lang="de-DE" sz="1200" dirty="0"/>
              <a:t>Rampe sucht Transportmittel (Auktion über </a:t>
            </a:r>
            <a:r>
              <a:rPr lang="de-DE" sz="1200" dirty="0" err="1"/>
              <a:t>Volksbot</a:t>
            </a:r>
            <a:r>
              <a:rPr lang="de-DE" sz="1200" dirty="0"/>
              <a:t>)</a:t>
            </a:r>
          </a:p>
        </p:txBody>
      </p:sp>
      <p:cxnSp>
        <p:nvCxnSpPr>
          <p:cNvPr id="89" name="Gerade Verbindung 88"/>
          <p:cNvCxnSpPr>
            <a:stCxn id="85" idx="2"/>
          </p:cNvCxnSpPr>
          <p:nvPr/>
        </p:nvCxnSpPr>
        <p:spPr>
          <a:xfrm flipH="1">
            <a:off x="7996168" y="4555549"/>
            <a:ext cx="405427" cy="367501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5071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2"/>
          <p:cNvSpPr>
            <a:spLocks noGrp="1"/>
          </p:cNvSpPr>
          <p:nvPr>
            <p:ph idx="1"/>
          </p:nvPr>
        </p:nvSpPr>
        <p:spPr>
          <a:xfrm>
            <a:off x="271463" y="1357313"/>
            <a:ext cx="9196387" cy="5143500"/>
          </a:xfrm>
        </p:spPr>
        <p:txBody>
          <a:bodyPr/>
          <a:lstStyle/>
          <a:p>
            <a:endParaRPr lang="de-DE" dirty="0" smtClean="0"/>
          </a:p>
          <a:p>
            <a:r>
              <a:rPr lang="de-DE" dirty="0" smtClean="0"/>
              <a:t>sehr </a:t>
            </a:r>
            <a:r>
              <a:rPr lang="de-DE" dirty="0"/>
              <a:t>differenzierte Aufgaben für jede einzelne </a:t>
            </a:r>
            <a:r>
              <a:rPr lang="de-DE" dirty="0" smtClean="0"/>
              <a:t>Komponente</a:t>
            </a:r>
          </a:p>
          <a:p>
            <a:r>
              <a:rPr lang="de-DE" dirty="0" smtClean="0"/>
              <a:t>Ziel: Einfache Erweiterbarkeit, kosten- und energieeffiziente Hardware</a:t>
            </a:r>
          </a:p>
          <a:p>
            <a:r>
              <a:rPr lang="de-DE" dirty="0" smtClean="0"/>
              <a:t>Lösung: Repräsentation der Ablauflogik mithilfe von Agenten</a:t>
            </a:r>
          </a:p>
          <a:p>
            <a:r>
              <a:rPr lang="de-DE" dirty="0" smtClean="0"/>
              <a:t>Probleme</a:t>
            </a:r>
          </a:p>
          <a:p>
            <a:pPr lvl="1"/>
            <a:r>
              <a:rPr lang="de-DE" dirty="0" smtClean="0"/>
              <a:t>beschränkte Ressourcen</a:t>
            </a:r>
          </a:p>
          <a:p>
            <a:pPr lvl="1"/>
            <a:r>
              <a:rPr lang="de-DE" dirty="0" smtClean="0"/>
              <a:t>Vielzahl an  Agenten / Agententypen</a:t>
            </a:r>
          </a:p>
          <a:p>
            <a:pPr lvl="1"/>
            <a:endParaRPr lang="de-DE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886894" y="237688"/>
            <a:ext cx="7499350" cy="922337"/>
          </a:xfrm>
        </p:spPr>
        <p:txBody>
          <a:bodyPr/>
          <a:lstStyle/>
          <a:p>
            <a:r>
              <a:rPr lang="de-DE" dirty="0" smtClean="0"/>
              <a:t>Systembeschreibung - Multiagentensystem 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9F22E3-6095-41CF-9F8F-86CBE99A5BD9}" type="slidenum">
              <a:rPr lang="de-DE" smtClean="0"/>
              <a:pPr>
                <a:defRPr/>
              </a:pPr>
              <a:t>8</a:t>
            </a:fld>
            <a:endParaRPr lang="de-DE"/>
          </a:p>
        </p:txBody>
      </p:sp>
      <p:sp>
        <p:nvSpPr>
          <p:cNvPr id="6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21.10.2014                                    Abschlusspräsentation                                    Uni Oldenburg</a:t>
            </a:r>
            <a:endParaRPr lang="de-DE" dirty="0"/>
          </a:p>
        </p:txBody>
      </p:sp>
      <p:pic>
        <p:nvPicPr>
          <p:cNvPr id="19460" name="Picture 4" descr="http://jade.tilab.com/images/logoJad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0524" y="4352925"/>
            <a:ext cx="4257675" cy="1419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1" name="Picture 5" descr="E:\Entwicklung\FAISE\FAISE git\Endbericht\image\flow\micaz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7850" y="3324225"/>
            <a:ext cx="2720848" cy="2776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feld 7"/>
          <p:cNvSpPr txBox="1"/>
          <p:nvPr/>
        </p:nvSpPr>
        <p:spPr>
          <a:xfrm>
            <a:off x="1943100" y="5392410"/>
            <a:ext cx="4363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dirty="0" smtClean="0"/>
              <a:t>[JAD]</a:t>
            </a:r>
            <a:endParaRPr lang="de-DE" sz="800" dirty="0"/>
          </a:p>
        </p:txBody>
      </p:sp>
      <p:sp>
        <p:nvSpPr>
          <p:cNvPr id="9" name="Textfeld 8"/>
          <p:cNvSpPr txBox="1"/>
          <p:nvPr/>
        </p:nvSpPr>
        <p:spPr>
          <a:xfrm>
            <a:off x="7018274" y="5772150"/>
            <a:ext cx="42992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dirty="0" smtClean="0"/>
              <a:t>[MIC]</a:t>
            </a:r>
            <a:endParaRPr lang="de-DE" sz="800" dirty="0"/>
          </a:p>
        </p:txBody>
      </p:sp>
    </p:spTree>
    <p:extLst>
      <p:ext uri="{BB962C8B-B14F-4D97-AF65-F5344CB8AC3E}">
        <p14:creationId xmlns:p14="http://schemas.microsoft.com/office/powerpoint/2010/main" val="2476008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Systembeschreibung - Agenten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9F22E3-6095-41CF-9F8F-86CBE99A5BD9}" type="slidenum">
              <a:rPr lang="de-DE" smtClean="0"/>
              <a:pPr>
                <a:defRPr/>
              </a:pPr>
              <a:t>9</a:t>
            </a:fld>
            <a:endParaRPr lang="de-DE"/>
          </a:p>
        </p:txBody>
      </p:sp>
      <p:sp>
        <p:nvSpPr>
          <p:cNvPr id="7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8928099" cy="260350"/>
          </a:xfrm>
        </p:spPr>
        <p:txBody>
          <a:bodyPr/>
          <a:lstStyle/>
          <a:p>
            <a:pPr algn="l">
              <a:defRPr/>
            </a:pPr>
            <a:r>
              <a:rPr lang="de-DE" dirty="0" smtClean="0"/>
              <a:t>Projektgruppe FAISE                                        21.10.2014                                    Abschlusspräsentation                                    Uni Oldenburg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71463" y="1357313"/>
            <a:ext cx="7399337" cy="5143500"/>
          </a:xfrm>
        </p:spPr>
        <p:txBody>
          <a:bodyPr/>
          <a:lstStyle/>
          <a:p>
            <a:pPr lvl="0"/>
            <a:r>
              <a:rPr lang="de-DE" dirty="0"/>
              <a:t>Routing Agent</a:t>
            </a:r>
          </a:p>
          <a:p>
            <a:pPr lvl="1"/>
            <a:r>
              <a:rPr lang="de-DE" sz="1700" dirty="0"/>
              <a:t>findet Wege (Hops) durch das System</a:t>
            </a:r>
          </a:p>
          <a:p>
            <a:pPr lvl="1"/>
            <a:r>
              <a:rPr lang="de-DE" sz="1700" dirty="0"/>
              <a:t>führt Auktionen zwischen Eingangsrampe und Zwischenlagerrampen und Rampen und </a:t>
            </a:r>
            <a:r>
              <a:rPr lang="de-DE" sz="1700" dirty="0" err="1"/>
              <a:t>Volksbots</a:t>
            </a:r>
            <a:r>
              <a:rPr lang="de-DE" sz="1700" dirty="0"/>
              <a:t> durch</a:t>
            </a:r>
          </a:p>
          <a:p>
            <a:pPr lvl="1"/>
            <a:endParaRPr lang="de-DE" sz="1000" dirty="0"/>
          </a:p>
          <a:p>
            <a:pPr lvl="0"/>
            <a:r>
              <a:rPr lang="de-DE" dirty="0"/>
              <a:t>Plattform Agent</a:t>
            </a:r>
          </a:p>
          <a:p>
            <a:pPr lvl="1"/>
            <a:r>
              <a:rPr lang="de-DE" sz="1700" dirty="0"/>
              <a:t>Abhängig vom Modul (Rampe, </a:t>
            </a:r>
            <a:r>
              <a:rPr lang="de-DE" sz="1700" dirty="0" err="1"/>
              <a:t>Stetigförder</a:t>
            </a:r>
            <a:r>
              <a:rPr lang="de-DE" sz="1700" dirty="0"/>
              <a:t>, AGV)</a:t>
            </a:r>
          </a:p>
          <a:p>
            <a:pPr lvl="1"/>
            <a:r>
              <a:rPr lang="de-DE" sz="1700" dirty="0"/>
              <a:t>steuert </a:t>
            </a:r>
            <a:r>
              <a:rPr lang="de-DE" sz="1700" dirty="0" err="1"/>
              <a:t>Aktorik</a:t>
            </a:r>
            <a:r>
              <a:rPr lang="de-DE" sz="1700" dirty="0"/>
              <a:t> und Sensorik</a:t>
            </a:r>
          </a:p>
          <a:p>
            <a:pPr lvl="1"/>
            <a:endParaRPr lang="de-DE" sz="1000" dirty="0"/>
          </a:p>
          <a:p>
            <a:pPr lvl="0"/>
            <a:r>
              <a:rPr lang="de-DE" dirty="0"/>
              <a:t>Order Agent</a:t>
            </a:r>
          </a:p>
          <a:p>
            <a:pPr lvl="1"/>
            <a:r>
              <a:rPr lang="de-DE" sz="1600" dirty="0"/>
              <a:t>Verteilter Materialflussrechner</a:t>
            </a:r>
          </a:p>
          <a:p>
            <a:pPr lvl="1"/>
            <a:r>
              <a:rPr lang="de-DE" sz="1600" dirty="0"/>
              <a:t>Distribution von Aufträgen</a:t>
            </a:r>
          </a:p>
          <a:p>
            <a:pPr lvl="1"/>
            <a:endParaRPr lang="de-DE" sz="1000" dirty="0"/>
          </a:p>
          <a:p>
            <a:pPr lvl="0"/>
            <a:r>
              <a:rPr lang="de-DE" dirty="0"/>
              <a:t>Paket Agent</a:t>
            </a:r>
          </a:p>
          <a:p>
            <a:pPr lvl="1"/>
            <a:r>
              <a:rPr lang="de-DE" sz="1600" dirty="0"/>
              <a:t>repräsentiert physisches Paket</a:t>
            </a:r>
          </a:p>
          <a:p>
            <a:pPr lvl="1"/>
            <a:r>
              <a:rPr lang="de-DE" sz="1600" dirty="0"/>
              <a:t>kennt sein Ziel</a:t>
            </a:r>
          </a:p>
          <a:p>
            <a:endParaRPr lang="de-DE" dirty="0"/>
          </a:p>
        </p:txBody>
      </p:sp>
      <p:pic>
        <p:nvPicPr>
          <p:cNvPr id="16389" name="Picture 5" descr="http://www.adapttechit.com/uploads/2/7/7/9/27796063/7505215.jpg?43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8176" y="1501774"/>
            <a:ext cx="1939924" cy="1218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feld 10"/>
          <p:cNvSpPr txBox="1"/>
          <p:nvPr/>
        </p:nvSpPr>
        <p:spPr>
          <a:xfrm>
            <a:off x="7497042" y="2421642"/>
            <a:ext cx="38504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dirty="0" smtClean="0"/>
              <a:t>[RA]</a:t>
            </a:r>
            <a:endParaRPr lang="de-DE" sz="800" dirty="0"/>
          </a:p>
        </p:txBody>
      </p:sp>
      <p:pic>
        <p:nvPicPr>
          <p:cNvPr id="16391" name="Picture 7" descr="http://www.ratgeberzentrale.de/uploads/pics/Paket_Comicstil_Bild_3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4675" y="5029201"/>
            <a:ext cx="1505819" cy="111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feld 12"/>
          <p:cNvSpPr txBox="1"/>
          <p:nvPr/>
        </p:nvSpPr>
        <p:spPr>
          <a:xfrm>
            <a:off x="5363442" y="5931357"/>
            <a:ext cx="38023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dirty="0" smtClean="0"/>
              <a:t>[PA]</a:t>
            </a:r>
            <a:endParaRPr lang="de-DE" sz="800" dirty="0"/>
          </a:p>
        </p:txBody>
      </p:sp>
    </p:spTree>
    <p:extLst>
      <p:ext uri="{BB962C8B-B14F-4D97-AF65-F5344CB8AC3E}">
        <p14:creationId xmlns:p14="http://schemas.microsoft.com/office/powerpoint/2010/main" val="1540018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INTS" val="1"/>
  <p:tag name="TIME" val="1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INTS" val="1"/>
  <p:tag name="TIME" val="15"/>
</p:tagLst>
</file>

<file path=ppt/theme/theme1.xml><?xml version="1.0" encoding="utf-8"?>
<a:theme xmlns:a="http://schemas.openxmlformats.org/drawingml/2006/main" name="Benutzerdefiniertes Design">
  <a:themeElements>
    <a:clrScheme name="Benutzerdefiniertes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enutzerdefiniertes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Benutzerdefiniertes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enutzerdefiniertes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enutzerdefiniertes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enutzerdefiniertes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enutzerdefiniertes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enutzerdefiniertes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nutzerdefiniertes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nutzerdefiniertes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nutzerdefiniertes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nutzerdefiniertes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nutzerdefiniertes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nutzerdefiniertes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Oldenburg</Template>
  <TotalTime>0</TotalTime>
  <Words>1409</Words>
  <Application>Microsoft Office PowerPoint</Application>
  <PresentationFormat>A4-Papier (210x297 mm)</PresentationFormat>
  <Paragraphs>655</Paragraphs>
  <Slides>45</Slides>
  <Notes>43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2</vt:i4>
      </vt:variant>
      <vt:variant>
        <vt:lpstr>Folientitel</vt:lpstr>
      </vt:variant>
      <vt:variant>
        <vt:i4>45</vt:i4>
      </vt:variant>
    </vt:vector>
  </HeadingPairs>
  <TitlesOfParts>
    <vt:vector size="52" baseType="lpstr">
      <vt:lpstr>Arial</vt:lpstr>
      <vt:lpstr>Symbol</vt:lpstr>
      <vt:lpstr>Times New Roman</vt:lpstr>
      <vt:lpstr>Wingdings</vt:lpstr>
      <vt:lpstr>Benutzerdefiniertes Design</vt:lpstr>
      <vt:lpstr>Visio</vt:lpstr>
      <vt:lpstr>Acrobat Document</vt:lpstr>
      <vt:lpstr>PowerPoint-Präsentation</vt:lpstr>
      <vt:lpstr>Motivation</vt:lpstr>
      <vt:lpstr>Vision</vt:lpstr>
      <vt:lpstr>Ziel Projektgruppe FAISE</vt:lpstr>
      <vt:lpstr>Agenda</vt:lpstr>
      <vt:lpstr>Systembeschreibung - Komponenten</vt:lpstr>
      <vt:lpstr>Ablaufszenario (Simulation)</vt:lpstr>
      <vt:lpstr>Systembeschreibung - Multiagentensystem </vt:lpstr>
      <vt:lpstr>Systembeschreibung - Agenten</vt:lpstr>
      <vt:lpstr>Systembeschreibung - Agenten</vt:lpstr>
      <vt:lpstr>Agenda</vt:lpstr>
      <vt:lpstr>Anforderungen – Lastenheft</vt:lpstr>
      <vt:lpstr>Technologieüberblick</vt:lpstr>
      <vt:lpstr>Interaktion der Komponenten </vt:lpstr>
      <vt:lpstr>Agententypen</vt:lpstr>
      <vt:lpstr>Demo Pathfinding</vt:lpstr>
      <vt:lpstr>Live Demo der Simulation</vt:lpstr>
      <vt:lpstr>Herausforderungen / Schwierigkeiten</vt:lpstr>
      <vt:lpstr>Ausblick</vt:lpstr>
      <vt:lpstr>Agenda</vt:lpstr>
      <vt:lpstr>Anforderungen</vt:lpstr>
      <vt:lpstr>Konzeption I - Rampen</vt:lpstr>
      <vt:lpstr>Konzeption II - Volksbots</vt:lpstr>
      <vt:lpstr>Kommunikationsstack</vt:lpstr>
      <vt:lpstr>Agenten-Nachrichten</vt:lpstr>
      <vt:lpstr>Herausforderungen &amp; Ausblick</vt:lpstr>
      <vt:lpstr>Agenda</vt:lpstr>
      <vt:lpstr>Anforderungen</vt:lpstr>
      <vt:lpstr>Konzeption I</vt:lpstr>
      <vt:lpstr>Konzeption II</vt:lpstr>
      <vt:lpstr>Herausforderung/ Ausblick</vt:lpstr>
      <vt:lpstr>Live Demo</vt:lpstr>
      <vt:lpstr>Agenda</vt:lpstr>
      <vt:lpstr>Zusammenfassung / Fazit</vt:lpstr>
      <vt:lpstr>Zusammenfassung / Ausblick</vt:lpstr>
      <vt:lpstr>Zusammenfassung / Ausblick</vt:lpstr>
      <vt:lpstr>Zeit für Fragen!</vt:lpstr>
      <vt:lpstr>Quellen von Abbildungen</vt:lpstr>
      <vt:lpstr>PowerPoint-Präsentation</vt:lpstr>
      <vt:lpstr>Demo</vt:lpstr>
      <vt:lpstr>Agenda</vt:lpstr>
      <vt:lpstr>Anforderungen Simulation</vt:lpstr>
      <vt:lpstr>Anforderungen Simulation (Forts.)</vt:lpstr>
      <vt:lpstr>Weg- / Netzplanung</vt:lpstr>
      <vt:lpstr>Suchalgorithmen</vt:lpstr>
    </vt:vector>
  </TitlesOfParts>
  <Company>Uni Oldenburg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Technologien des Wissensmanagement im Internet  1. Einleitung</dc:title>
  <dc:creator>Jan Vox</dc:creator>
  <cp:lastModifiedBy>Jan Vox</cp:lastModifiedBy>
  <cp:revision>229</cp:revision>
  <cp:lastPrinted>2001-10-29T13:39:47Z</cp:lastPrinted>
  <dcterms:created xsi:type="dcterms:W3CDTF">2005-03-27T10:20:33Z</dcterms:created>
  <dcterms:modified xsi:type="dcterms:W3CDTF">2014-10-21T13:50:15Z</dcterms:modified>
</cp:coreProperties>
</file>